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Montserrat" pitchFamily="2" charset="77"/>
      <p:regular r:id="rId19"/>
      <p:bold r:id="rId20"/>
      <p:italic r:id="rId21"/>
      <p:boldItalic r:id="rId22"/>
    </p:embeddedFont>
    <p:embeddedFont>
      <p:font typeface="Oswald" pitchFamily="2" charset="77"/>
      <p:regular r:id="rId23"/>
      <p:bold r:id="rId24"/>
    </p:embeddedFont>
    <p:embeddedFont>
      <p:font typeface="Playfair Display" pitchFamily="2"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2"/>
  </p:normalViewPr>
  <p:slideViewPr>
    <p:cSldViewPr snapToGrid="0">
      <p:cViewPr varScale="1">
        <p:scale>
          <a:sx n="148" d="100"/>
          <a:sy n="148" d="100"/>
        </p:scale>
        <p:origin x="6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b="1">
                <a:solidFill>
                  <a:schemeClr val="dk1"/>
                </a:solidFill>
              </a:rPr>
              <a:t>Welcome to Team Linear final Project.  Our project will discuss Covid 19 relationship with death and the underlying diseases that affected the vaccinated (MNRA) and unvaccinated in 191 countries around the world. </a:t>
            </a:r>
            <a:endParaRPr sz="18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dk1"/>
                </a:solidFill>
                <a:highlight>
                  <a:schemeClr val="accent4"/>
                </a:highlight>
              </a:rPr>
              <a:t>Sharron</a:t>
            </a:r>
            <a:endParaRPr sz="1800" b="1">
              <a:solidFill>
                <a:schemeClr val="dk1"/>
              </a:solidFill>
              <a:highlight>
                <a:schemeClr val="accent4"/>
              </a:highlight>
            </a:endParaRPr>
          </a:p>
          <a:p>
            <a:pPr marL="0" lvl="0" indent="0" algn="l" rtl="0">
              <a:lnSpc>
                <a:spcPct val="100000"/>
              </a:lnSpc>
              <a:spcBef>
                <a:spcPts val="0"/>
              </a:spcBef>
              <a:spcAft>
                <a:spcPts val="0"/>
              </a:spcAft>
              <a:buSzPts val="1100"/>
              <a:buNone/>
            </a:pPr>
            <a:endParaRPr>
              <a:highlight>
                <a:schemeClr val="accent4"/>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Unvaccinated ICU were very high, the unvaccinated were filling the ICUs as you can see by the numbers, In january 2022 it decreased due to people having natural immunity</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900">
                <a:highlight>
                  <a:schemeClr val="accent4"/>
                </a:highlight>
              </a:rPr>
              <a:t>Sharron</a:t>
            </a:r>
            <a:endParaRPr sz="1900">
              <a:highlight>
                <a:schemeClr val="accent4"/>
              </a:highlight>
            </a:endParaRPr>
          </a:p>
        </p:txBody>
      </p:sp>
      <p:sp>
        <p:nvSpPr>
          <p:cNvPr id="114" name="Google Shape;114;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t>This data is showing people with 2 doses in ICU &amp; 3 in ICU. What we see here is that people who have 2 doses were more protected than those with two or more</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Bottom graph shows that onset of Omicron and hospitalization were higher and kept increasing .</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2000">
                <a:highlight>
                  <a:schemeClr val="accent4"/>
                </a:highlight>
              </a:rPr>
              <a:t>shawn </a:t>
            </a:r>
            <a:endParaRPr sz="2000">
              <a:highlight>
                <a:schemeClr val="accent4"/>
              </a:highlight>
            </a:endParaRPr>
          </a:p>
        </p:txBody>
      </p:sp>
      <p:sp>
        <p:nvSpPr>
          <p:cNvPr id="120" name="Google Shape;120;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3b60c0cc8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3b60c0cc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t>let’s talk about Pneumonia and Influenza,  in 2019 &amp; 2020 there was no change in numbers and there is normal distribution and numbers during this period. In 2020 less people were getting Pneumonia and Influenza, as Covid was on the rise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2100">
                <a:highlight>
                  <a:schemeClr val="accent4"/>
                </a:highlight>
              </a:rPr>
              <a:t>Shawn </a:t>
            </a:r>
            <a:endParaRPr sz="2100">
              <a:highlight>
                <a:schemeClr val="accent4"/>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3b60c0cc80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3b60c0cc80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t>This data was taken from Johns Hopkins website, it shows no high correlation between the doses of administered vaccine and the fatality rate per 100 people, although in the future as more data is taken, I’m sure we will see these numbers change. </a:t>
            </a:r>
            <a:endParaRPr sz="1500"/>
          </a:p>
          <a:p>
            <a:pPr marL="0" lvl="0" indent="0" algn="l" rtl="0">
              <a:spcBef>
                <a:spcPts val="0"/>
              </a:spcBef>
              <a:spcAft>
                <a:spcPts val="0"/>
              </a:spcAft>
              <a:buNone/>
            </a:pPr>
            <a:endParaRPr/>
          </a:p>
          <a:p>
            <a:pPr marL="0" lvl="0" indent="0" algn="l" rtl="0">
              <a:spcBef>
                <a:spcPts val="0"/>
              </a:spcBef>
              <a:spcAft>
                <a:spcPts val="0"/>
              </a:spcAft>
              <a:buNone/>
            </a:pPr>
            <a:r>
              <a:rPr lang="en-US" sz="2000">
                <a:highlight>
                  <a:schemeClr val="accent4"/>
                </a:highlight>
              </a:rPr>
              <a:t>shawn </a:t>
            </a:r>
            <a:endParaRPr sz="2000">
              <a:highlight>
                <a:schemeClr val="accent4"/>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we already brought this data up briefly earlier, however this data answers the question and shows you the diseases most related to Covid and the mortality rate, meaning Covid affected those with Ischemic heart disease, Pulmonary Heart and other form of heart disease and these numbers are overall deaths per 100,000..</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2200">
                <a:highlight>
                  <a:schemeClr val="accent4"/>
                </a:highlight>
              </a:rPr>
              <a:t>Shawn </a:t>
            </a:r>
            <a:endParaRPr sz="2200">
              <a:highlight>
                <a:schemeClr val="accent4"/>
              </a:highlight>
            </a:endParaRPr>
          </a:p>
        </p:txBody>
      </p:sp>
      <p:sp>
        <p:nvSpPr>
          <p:cNvPr id="139" name="Google Shape;139;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500"/>
              <a:t>Which is more effective, the unvaccinated or the vaccinated?? Omicron is no longer the dominant strain, since late June, last month  the BA.4 and BA.5, new strains, have accounted for 36.6% of the country’s new reported cases.</a:t>
            </a:r>
            <a:endParaRPr sz="1500"/>
          </a:p>
          <a:p>
            <a:pPr marL="0" lvl="0" indent="0" algn="l" rtl="0">
              <a:lnSpc>
                <a:spcPct val="100000"/>
              </a:lnSpc>
              <a:spcBef>
                <a:spcPts val="0"/>
              </a:spcBef>
              <a:spcAft>
                <a:spcPts val="0"/>
              </a:spcAft>
              <a:buNone/>
            </a:pPr>
            <a:endParaRPr sz="1500">
              <a:highlight>
                <a:schemeClr val="accent4"/>
              </a:highlight>
            </a:endParaRPr>
          </a:p>
          <a:p>
            <a:pPr marL="0" lvl="0" indent="0" algn="l" rtl="0">
              <a:lnSpc>
                <a:spcPct val="100000"/>
              </a:lnSpc>
              <a:spcBef>
                <a:spcPts val="0"/>
              </a:spcBef>
              <a:spcAft>
                <a:spcPts val="0"/>
              </a:spcAft>
              <a:buNone/>
            </a:pPr>
            <a:endParaRPr sz="1500">
              <a:highlight>
                <a:schemeClr val="accent4"/>
              </a:highlight>
            </a:endParaRPr>
          </a:p>
          <a:p>
            <a:pPr marL="0" lvl="0" indent="0" algn="l" rtl="0">
              <a:lnSpc>
                <a:spcPct val="100000"/>
              </a:lnSpc>
              <a:spcBef>
                <a:spcPts val="0"/>
              </a:spcBef>
              <a:spcAft>
                <a:spcPts val="0"/>
              </a:spcAft>
              <a:buNone/>
            </a:pPr>
            <a:endParaRPr sz="1500">
              <a:highlight>
                <a:schemeClr val="accent4"/>
              </a:highlight>
            </a:endParaRPr>
          </a:p>
          <a:p>
            <a:pPr marL="0" lvl="0" indent="0" algn="l" rtl="0">
              <a:lnSpc>
                <a:spcPct val="100000"/>
              </a:lnSpc>
              <a:spcBef>
                <a:spcPts val="0"/>
              </a:spcBef>
              <a:spcAft>
                <a:spcPts val="0"/>
              </a:spcAft>
              <a:buNone/>
            </a:pPr>
            <a:r>
              <a:rPr lang="en-US" sz="2000">
                <a:highlight>
                  <a:schemeClr val="accent4"/>
                </a:highlight>
              </a:rPr>
              <a:t>Shawn </a:t>
            </a:r>
            <a:endParaRPr sz="2000">
              <a:highlight>
                <a:schemeClr val="accent4"/>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Overall the countries affected most Peru, Bulgaria and Hungary having the highest amount, But looking at overall numbers it shows that these countries may not have recorded correctly or maybe not at all as these smaller and underdeveloped countries may not have the ability to record correctly. As time goes by this will show different numbers as these countries will become more developed and able to report the correct numbers.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On behalf of Sharron and myself ….Thanks for listening and being here for this informative presentation..</a:t>
            </a:r>
            <a:endParaRPr sz="1400"/>
          </a:p>
          <a:p>
            <a:pPr marL="0" lvl="0" indent="0" algn="l" rtl="0">
              <a:spcBef>
                <a:spcPts val="0"/>
              </a:spcBef>
              <a:spcAft>
                <a:spcPts val="0"/>
              </a:spcAft>
              <a:buNone/>
            </a:pPr>
            <a:endParaRPr/>
          </a:p>
          <a:p>
            <a:pPr marL="0" lvl="0" indent="0" algn="l" rtl="0">
              <a:spcBef>
                <a:spcPts val="0"/>
              </a:spcBef>
              <a:spcAft>
                <a:spcPts val="0"/>
              </a:spcAft>
              <a:buNone/>
            </a:pPr>
            <a:r>
              <a:rPr lang="en-US" sz="1900">
                <a:highlight>
                  <a:schemeClr val="accent4"/>
                </a:highlight>
              </a:rPr>
              <a:t>Shawn </a:t>
            </a:r>
            <a:endParaRPr sz="1900">
              <a:highlight>
                <a:schemeClr val="accent4"/>
              </a:high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1" name="Google Shape;151;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600">
                <a:highlight>
                  <a:schemeClr val="accent4"/>
                </a:highlight>
              </a:rPr>
              <a:t>Shawn: </a:t>
            </a:r>
            <a:r>
              <a:rPr lang="en-US" sz="1600"/>
              <a:t>I have been working the last 3 years for the local school district as a high school paraprofessional, but have always been intrigued by data and just computer science in general. Looking forward to expanding my reach in the understanding of our world through data. Data is everywhere and the more i learn about it the more answers there are to all of my many questions. </a:t>
            </a:r>
            <a:endParaRPr sz="1600"/>
          </a:p>
          <a:p>
            <a:pPr marL="0" lvl="0" indent="0" algn="l" rtl="0">
              <a:lnSpc>
                <a:spcPct val="100000"/>
              </a:lnSpc>
              <a:spcBef>
                <a:spcPts val="0"/>
              </a:spcBef>
              <a:spcAft>
                <a:spcPts val="0"/>
              </a:spcAft>
              <a:buSzPts val="1100"/>
              <a:buNone/>
            </a:pPr>
            <a:endParaRPr sz="1600">
              <a:highlight>
                <a:schemeClr val="accent4"/>
              </a:highlight>
            </a:endParaRPr>
          </a:p>
          <a:p>
            <a:pPr marL="0" lvl="0" indent="0" algn="l" rtl="0">
              <a:lnSpc>
                <a:spcPct val="100000"/>
              </a:lnSpc>
              <a:spcBef>
                <a:spcPts val="0"/>
              </a:spcBef>
              <a:spcAft>
                <a:spcPts val="0"/>
              </a:spcAft>
              <a:buSzPts val="1100"/>
              <a:buNone/>
            </a:pPr>
            <a:r>
              <a:rPr lang="en-US" sz="1600">
                <a:highlight>
                  <a:schemeClr val="accent4"/>
                </a:highlight>
              </a:rPr>
              <a:t>SHARRON:  </a:t>
            </a:r>
            <a:r>
              <a:rPr lang="en-US" sz="1600">
                <a:solidFill>
                  <a:schemeClr val="dk1"/>
                </a:solidFill>
              </a:rPr>
              <a:t>I love to read, no particular genre–just a life-long learner.  </a:t>
            </a:r>
            <a:endParaRPr sz="16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600">
                <a:solidFill>
                  <a:schemeClr val="dk1"/>
                </a:solidFill>
              </a:rPr>
              <a:t>Traveling and meeting people of diverse cultures. </a:t>
            </a:r>
            <a:endParaRPr sz="16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600">
                <a:solidFill>
                  <a:schemeClr val="dk1"/>
                </a:solidFill>
              </a:rPr>
              <a:t>federal government retired 2015 private sector in contracting field</a:t>
            </a:r>
            <a:endParaRPr sz="16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600">
                <a:solidFill>
                  <a:schemeClr val="dk1"/>
                </a:solidFill>
              </a:rPr>
              <a:t>government &amp; advocacy fellow for world vision in washington dc.</a:t>
            </a:r>
            <a:endParaRPr sz="16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600">
                <a:solidFill>
                  <a:schemeClr val="dk1"/>
                </a:solidFill>
              </a:rPr>
              <a:t>my future- “i am looking to take my data analyst career back into more meaningful opportunities within the nonprofit sector”</a:t>
            </a:r>
            <a:endParaRPr sz="1600">
              <a:solidFill>
                <a:schemeClr val="dk1"/>
              </a:solidFill>
            </a:endParaRPr>
          </a:p>
          <a:p>
            <a:pPr marL="0" lvl="0" indent="0" algn="l" rtl="0">
              <a:lnSpc>
                <a:spcPct val="100000"/>
              </a:lnSpc>
              <a:spcBef>
                <a:spcPts val="0"/>
              </a:spcBef>
              <a:spcAft>
                <a:spcPts val="0"/>
              </a:spcAft>
              <a:buSzPts val="1100"/>
              <a:buNone/>
            </a:pPr>
            <a:endParaRPr>
              <a:highlight>
                <a:schemeClr val="accent4"/>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US" sz="1750">
                <a:solidFill>
                  <a:schemeClr val="dk1"/>
                </a:solidFill>
              </a:rPr>
              <a:t>every country has been affected by Covid, 191 countries to be exact</a:t>
            </a:r>
            <a:endParaRPr sz="1600">
              <a:solidFill>
                <a:schemeClr val="dk1"/>
              </a:solidFill>
            </a:endParaRPr>
          </a:p>
          <a:p>
            <a:pPr marL="0" lvl="0" indent="0" algn="l" rtl="0">
              <a:lnSpc>
                <a:spcPct val="100000"/>
              </a:lnSpc>
              <a:spcBef>
                <a:spcPts val="0"/>
              </a:spcBef>
              <a:spcAft>
                <a:spcPts val="0"/>
              </a:spcAft>
              <a:buSzPts val="1100"/>
              <a:buNone/>
            </a:pPr>
            <a:r>
              <a:rPr lang="en-US" sz="1750">
                <a:solidFill>
                  <a:schemeClr val="dk1"/>
                </a:solidFill>
              </a:rPr>
              <a:t>This analysis consists of a details concerning which countries were most affected by covid mortality, Which diseases were most associated with covid, and whether or not natural immunity is more effective than full vaccination? </a:t>
            </a:r>
            <a:endParaRPr sz="1750">
              <a:solidFill>
                <a:schemeClr val="dk1"/>
              </a:solidFill>
            </a:endParaRPr>
          </a:p>
          <a:p>
            <a:pPr marL="0" lvl="0" indent="0" algn="l" rtl="0">
              <a:lnSpc>
                <a:spcPct val="100000"/>
              </a:lnSpc>
              <a:spcBef>
                <a:spcPts val="0"/>
              </a:spcBef>
              <a:spcAft>
                <a:spcPts val="0"/>
              </a:spcAft>
              <a:buSzPts val="1100"/>
              <a:buNone/>
            </a:pPr>
            <a:r>
              <a:rPr lang="en-US" sz="1750">
                <a:solidFill>
                  <a:schemeClr val="dk1"/>
                </a:solidFill>
                <a:highlight>
                  <a:schemeClr val="accent4"/>
                </a:highlight>
              </a:rPr>
              <a:t>Shawn </a:t>
            </a:r>
            <a:endParaRPr sz="1750">
              <a:solidFill>
                <a:schemeClr val="dk1"/>
              </a:solidFill>
              <a:highlight>
                <a:schemeClr val="accent4"/>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Char char="●"/>
            </a:pPr>
            <a:r>
              <a:rPr lang="en-US" sz="1700"/>
              <a:t>Overall confirmed Cases and death by disease types are shown</a:t>
            </a:r>
            <a:endParaRPr sz="1700"/>
          </a:p>
          <a:p>
            <a:pPr marL="457200" lvl="0" indent="-336550" algn="l" rtl="0">
              <a:lnSpc>
                <a:spcPct val="100000"/>
              </a:lnSpc>
              <a:spcBef>
                <a:spcPts val="0"/>
              </a:spcBef>
              <a:spcAft>
                <a:spcPts val="0"/>
              </a:spcAft>
              <a:buSzPts val="1700"/>
              <a:buChar char="●"/>
            </a:pPr>
            <a:r>
              <a:rPr lang="en-US" sz="1700"/>
              <a:t>Peru having a smaller population however their Confirmed Cases were much higher Deaths per 100K. </a:t>
            </a:r>
            <a:endParaRPr sz="1700"/>
          </a:p>
          <a:p>
            <a:pPr marL="457200" lvl="0" indent="-336550" algn="l" rtl="0">
              <a:lnSpc>
                <a:spcPct val="100000"/>
              </a:lnSpc>
              <a:spcBef>
                <a:spcPts val="0"/>
              </a:spcBef>
              <a:spcAft>
                <a:spcPts val="0"/>
              </a:spcAft>
              <a:buSzPts val="1700"/>
              <a:buChar char="●"/>
            </a:pPr>
            <a:r>
              <a:rPr lang="en-US" sz="1700"/>
              <a:t>The countries were impact the hardest Peru, Bulgari, Hungary having the most deaths per 100K</a:t>
            </a:r>
            <a:endParaRPr sz="1700"/>
          </a:p>
          <a:p>
            <a:pPr marL="0" lvl="0" indent="457200" algn="l" rtl="0">
              <a:lnSpc>
                <a:spcPct val="100000"/>
              </a:lnSpc>
              <a:spcBef>
                <a:spcPts val="0"/>
              </a:spcBef>
              <a:spcAft>
                <a:spcPts val="0"/>
              </a:spcAft>
              <a:buNone/>
            </a:pPr>
            <a:r>
              <a:rPr lang="en-US" sz="1700"/>
              <a:t>Some of the countries didn’t have the infrastructure to record Covid 19 related deaths</a:t>
            </a:r>
            <a:endParaRPr sz="1700"/>
          </a:p>
          <a:p>
            <a:pPr marL="0" lvl="0" indent="457200" algn="l" rtl="0">
              <a:lnSpc>
                <a:spcPct val="100000"/>
              </a:lnSpc>
              <a:spcBef>
                <a:spcPts val="0"/>
              </a:spcBef>
              <a:spcAft>
                <a:spcPts val="0"/>
              </a:spcAft>
              <a:buNone/>
            </a:pPr>
            <a:endParaRPr/>
          </a:p>
          <a:p>
            <a:pPr marL="0" lvl="0" indent="457200" algn="l" rtl="0">
              <a:lnSpc>
                <a:spcPct val="100000"/>
              </a:lnSpc>
              <a:spcBef>
                <a:spcPts val="0"/>
              </a:spcBef>
              <a:spcAft>
                <a:spcPts val="0"/>
              </a:spcAft>
              <a:buNone/>
            </a:pPr>
            <a:r>
              <a:rPr lang="en-US" sz="1700">
                <a:highlight>
                  <a:schemeClr val="accent4"/>
                </a:highlight>
              </a:rPr>
              <a:t>Sharron</a:t>
            </a:r>
            <a:endParaRPr sz="1700">
              <a:highlight>
                <a:schemeClr val="accent4"/>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US" sz="1600"/>
              <a:t>The data in above graph is showing the relationship of Covid-19 related disease with the total Confirmed Cases by death. </a:t>
            </a:r>
            <a:endParaRPr sz="1600"/>
          </a:p>
          <a:p>
            <a:pPr marL="457200" lvl="0" indent="-330200" algn="l" rtl="0">
              <a:lnSpc>
                <a:spcPct val="100000"/>
              </a:lnSpc>
              <a:spcBef>
                <a:spcPts val="0"/>
              </a:spcBef>
              <a:spcAft>
                <a:spcPts val="0"/>
              </a:spcAft>
              <a:buSzPts val="1600"/>
              <a:buChar char="●"/>
            </a:pPr>
            <a:r>
              <a:rPr lang="en-US" sz="1600"/>
              <a:t>Covid 19 impact was highest in Ischemic (ISS KEEMIC) heart disease with Confirmed Cases @ 3,588,697 (overall deaths at 213,308)   </a:t>
            </a:r>
            <a:endParaRPr sz="1600"/>
          </a:p>
          <a:p>
            <a:pPr marL="457200" lvl="0" indent="-330200" algn="l" rtl="0">
              <a:lnSpc>
                <a:spcPct val="100000"/>
              </a:lnSpc>
              <a:spcBef>
                <a:spcPts val="0"/>
              </a:spcBef>
              <a:spcAft>
                <a:spcPts val="0"/>
              </a:spcAft>
              <a:buSzPts val="1600"/>
              <a:buChar char="●"/>
            </a:pPr>
            <a:r>
              <a:rPr lang="en-US" sz="1600"/>
              <a:t>Falling in close 2nd is Pulmonary Heart disease with Confirmed Cases @ 1,166,777 (overall deaths at 37,196)</a:t>
            </a:r>
            <a:endParaRPr sz="1600"/>
          </a:p>
          <a:p>
            <a:pPr marL="457200" lvl="0" indent="-330200" algn="l" rtl="0">
              <a:lnSpc>
                <a:spcPct val="100000"/>
              </a:lnSpc>
              <a:spcBef>
                <a:spcPts val="0"/>
              </a:spcBef>
              <a:spcAft>
                <a:spcPts val="0"/>
              </a:spcAft>
              <a:buSzPts val="1600"/>
              <a:buChar char="●"/>
            </a:pPr>
            <a:r>
              <a:rPr lang="en-US" sz="1600"/>
              <a:t>Falling in close 3rd is Other forms of heart disease Confirmed Cases @ 1,921,486 (overall deaths at 46,571)</a:t>
            </a:r>
            <a:endParaRPr sz="1600"/>
          </a:p>
          <a:p>
            <a:pPr marL="0" lvl="0" indent="0" algn="l" rtl="0">
              <a:lnSpc>
                <a:spcPct val="100000"/>
              </a:lnSpc>
              <a:spcBef>
                <a:spcPts val="0"/>
              </a:spcBef>
              <a:spcAft>
                <a:spcPts val="0"/>
              </a:spcAft>
              <a:buNone/>
            </a:pPr>
            <a:r>
              <a:rPr lang="en-US" sz="1800">
                <a:highlight>
                  <a:schemeClr val="accent4"/>
                </a:highlight>
              </a:rPr>
              <a:t>Sharron</a:t>
            </a:r>
            <a:endParaRPr sz="1800">
              <a:highlight>
                <a:schemeClr val="accent4"/>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600"/>
              <a:t>here we have a chart with the countries that were reporting,  dated during the timeframe of november 14th through may 26th, these percentages show the percentage of vaccinated with two doses being hospitalized,  also unvaccinated and hospitalized, as you can see covid was on the rise even for those who are vaccinated, why?  during this time frame was when omicron was entering into play and we were not immune to the new variant. so it makes senses that the numbers were rising. </a:t>
            </a:r>
            <a:endParaRPr sz="1600"/>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sz="1900">
                <a:highlight>
                  <a:schemeClr val="accent4"/>
                </a:highlight>
              </a:rPr>
              <a:t>Sharron</a:t>
            </a:r>
            <a:endParaRPr sz="1900">
              <a:highlight>
                <a:schemeClr val="accent4"/>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US" sz="1500"/>
              <a:t>The above graphs are showing the hospitalization of unvaccinated individuals from mid Nov 2021 to end of May 2022.  </a:t>
            </a:r>
            <a:endParaRPr sz="1500"/>
          </a:p>
          <a:p>
            <a:pPr marL="457200" lvl="0" indent="-323850" algn="l" rtl="0">
              <a:lnSpc>
                <a:spcPct val="100000"/>
              </a:lnSpc>
              <a:spcBef>
                <a:spcPts val="0"/>
              </a:spcBef>
              <a:spcAft>
                <a:spcPts val="0"/>
              </a:spcAft>
              <a:buSzPts val="1500"/>
              <a:buChar char="●"/>
            </a:pPr>
            <a:r>
              <a:rPr lang="en-US" sz="1500"/>
              <a:t>Omicron variant overtook the Delta Variant and was present in 179 countries in Nov 2021 </a:t>
            </a:r>
            <a:endParaRPr sz="1500"/>
          </a:p>
          <a:p>
            <a:pPr marL="457200" lvl="0" indent="-323850" algn="l" rtl="0">
              <a:lnSpc>
                <a:spcPct val="100000"/>
              </a:lnSpc>
              <a:spcBef>
                <a:spcPts val="0"/>
              </a:spcBef>
              <a:spcAft>
                <a:spcPts val="0"/>
              </a:spcAft>
              <a:buSzPts val="1500"/>
              <a:buChar char="●"/>
            </a:pPr>
            <a:r>
              <a:rPr lang="en-US" sz="1500"/>
              <a:t>This is the dominate strain up to now</a:t>
            </a:r>
            <a:endParaRPr sz="1500"/>
          </a:p>
          <a:p>
            <a:pPr marL="457200" lvl="0" indent="-323850" algn="l" rtl="0">
              <a:lnSpc>
                <a:spcPct val="100000"/>
              </a:lnSpc>
              <a:spcBef>
                <a:spcPts val="0"/>
              </a:spcBef>
              <a:spcAft>
                <a:spcPts val="0"/>
              </a:spcAft>
              <a:buSzPts val="1500"/>
              <a:buChar char="●"/>
            </a:pPr>
            <a:r>
              <a:rPr lang="en-US" sz="1500"/>
              <a:t>Also the unvaccinated had high hospitalizations from Nov 14, 21- January 2nd 2022 due to having no protection against Covid 19 or the Delta Variant</a:t>
            </a:r>
            <a:endParaRPr sz="1500"/>
          </a:p>
          <a:p>
            <a:pPr marL="457200" lvl="0" indent="-298450" algn="l" rtl="0">
              <a:lnSpc>
                <a:spcPct val="100000"/>
              </a:lnSpc>
              <a:spcBef>
                <a:spcPts val="0"/>
              </a:spcBef>
              <a:spcAft>
                <a:spcPts val="0"/>
              </a:spcAft>
              <a:buSzPts val="1100"/>
              <a:buChar char="●"/>
            </a:pPr>
            <a:r>
              <a:rPr lang="en-US" sz="1500"/>
              <a:t>Starting Jan 2nd 2022 hospitalization decreased by half and in May there was hardly any unvaccinated hospitalized</a:t>
            </a:r>
            <a:r>
              <a:rPr lang="en-US" sz="1300"/>
              <a:t> </a:t>
            </a:r>
            <a:endParaRPr sz="1300"/>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r>
              <a:rPr lang="en-US" sz="1900">
                <a:highlight>
                  <a:schemeClr val="accent4"/>
                </a:highlight>
              </a:rPr>
              <a:t>Sharron</a:t>
            </a:r>
            <a:endParaRPr sz="1900">
              <a:highlight>
                <a:schemeClr val="accent4"/>
              </a:highlight>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t>This graph gives info on patients vaccinated with 2 doses that were in the hospital. You can see in the beginning of Nov and the 1st part of January that Omicron was on the rise and those that were vaccinated with 2 doses and still in the hospital at a rate at twice many, the vaccine still not protect them from the strain of Omicron, it is just like being unvaccinated, </a:t>
            </a:r>
            <a:endParaRPr sz="1500"/>
          </a:p>
          <a:p>
            <a:pPr marL="0" lvl="0" indent="0" algn="l" rtl="0">
              <a:spcBef>
                <a:spcPts val="0"/>
              </a:spcBef>
              <a:spcAft>
                <a:spcPts val="0"/>
              </a:spcAft>
              <a:buNone/>
            </a:pPr>
            <a:endParaRPr sz="1500">
              <a:highlight>
                <a:schemeClr val="accent4"/>
              </a:highlight>
            </a:endParaRPr>
          </a:p>
          <a:p>
            <a:pPr marL="0" lvl="0" indent="0" algn="l" rtl="0">
              <a:spcBef>
                <a:spcPts val="0"/>
              </a:spcBef>
              <a:spcAft>
                <a:spcPts val="0"/>
              </a:spcAft>
              <a:buNone/>
            </a:pPr>
            <a:endParaRPr sz="1500">
              <a:highlight>
                <a:schemeClr val="accent4"/>
              </a:highlight>
            </a:endParaRPr>
          </a:p>
          <a:p>
            <a:pPr marL="0" lvl="0" indent="0" algn="l" rtl="0">
              <a:spcBef>
                <a:spcPts val="0"/>
              </a:spcBef>
              <a:spcAft>
                <a:spcPts val="0"/>
              </a:spcAft>
              <a:buNone/>
            </a:pPr>
            <a:endParaRPr sz="1500">
              <a:highlight>
                <a:schemeClr val="accent4"/>
              </a:highlight>
            </a:endParaRPr>
          </a:p>
          <a:p>
            <a:pPr marL="0" lvl="0" indent="0" algn="l" rtl="0">
              <a:spcBef>
                <a:spcPts val="0"/>
              </a:spcBef>
              <a:spcAft>
                <a:spcPts val="0"/>
              </a:spcAft>
              <a:buNone/>
            </a:pPr>
            <a:r>
              <a:rPr lang="en-US" sz="1500">
                <a:highlight>
                  <a:schemeClr val="accent4"/>
                </a:highlight>
              </a:rPr>
              <a:t>Sharron</a:t>
            </a:r>
            <a:endParaRPr sz="1500">
              <a:highlight>
                <a:schemeClr val="accent4"/>
              </a:highlight>
            </a:endParaRPr>
          </a:p>
        </p:txBody>
      </p:sp>
      <p:sp>
        <p:nvSpPr>
          <p:cNvPr id="102" name="Google Shape;102;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t>October 2021 they were administering the 3rd dose of the vaccine for the delta variant for the high risk population, to boost their immunity. as you can see on this graph, the hospitalized drastically increased due to Omicron and no one had immunity to that strain. the data shows that you had a higher chance of getting hospitalized with 3 0r more doses than an unvaccinated individual</a:t>
            </a:r>
            <a:endParaRPr sz="1500"/>
          </a:p>
          <a:p>
            <a:pPr marL="0" lvl="0" indent="0" algn="l" rtl="0">
              <a:spcBef>
                <a:spcPts val="0"/>
              </a:spcBef>
              <a:spcAft>
                <a:spcPts val="0"/>
              </a:spcAft>
              <a:buNone/>
            </a:pPr>
            <a:endParaRPr/>
          </a:p>
          <a:p>
            <a:pPr marL="0" lvl="0" indent="0" algn="l" rtl="0">
              <a:spcBef>
                <a:spcPts val="0"/>
              </a:spcBef>
              <a:spcAft>
                <a:spcPts val="0"/>
              </a:spcAft>
              <a:buNone/>
            </a:pPr>
            <a:r>
              <a:rPr lang="en-US" sz="1900">
                <a:highlight>
                  <a:srgbClr val="FFFF00"/>
                </a:highlight>
              </a:rPr>
              <a:t>Sharron</a:t>
            </a:r>
            <a:endParaRPr sz="1900">
              <a:highlight>
                <a:srgbClr val="FFFF00"/>
              </a:highlight>
            </a:endParaRPr>
          </a:p>
        </p:txBody>
      </p:sp>
      <p:sp>
        <p:nvSpPr>
          <p:cNvPr id="108" name="Google Shape;108;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lnSpc>
                <a:spcPct val="100000"/>
              </a:lnSpc>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999925"/>
            <a:ext cx="8520600" cy="2146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4000"/>
              <a:buFont typeface="Montserrat"/>
              <a:buNone/>
              <a:defRPr sz="14000">
                <a:latin typeface="Montserrat"/>
                <a:ea typeface="Montserrat"/>
                <a:cs typeface="Montserrat"/>
                <a:sym typeface="Montserrat"/>
              </a:defRPr>
            </a:lvl1pPr>
            <a:lvl2pPr lvl="1" algn="ctr">
              <a:lnSpc>
                <a:spcPct val="100000"/>
              </a:lnSpc>
              <a:spcBef>
                <a:spcPts val="0"/>
              </a:spcBef>
              <a:spcAft>
                <a:spcPts val="0"/>
              </a:spcAft>
              <a:buSzPts val="14000"/>
              <a:buFont typeface="Montserrat"/>
              <a:buNone/>
              <a:defRPr sz="14000">
                <a:latin typeface="Montserrat"/>
                <a:ea typeface="Montserrat"/>
                <a:cs typeface="Montserrat"/>
                <a:sym typeface="Montserrat"/>
              </a:defRPr>
            </a:lvl2pPr>
            <a:lvl3pPr lvl="2" algn="ctr">
              <a:lnSpc>
                <a:spcPct val="100000"/>
              </a:lnSpc>
              <a:spcBef>
                <a:spcPts val="0"/>
              </a:spcBef>
              <a:spcAft>
                <a:spcPts val="0"/>
              </a:spcAft>
              <a:buSzPts val="14000"/>
              <a:buFont typeface="Montserrat"/>
              <a:buNone/>
              <a:defRPr sz="14000">
                <a:latin typeface="Montserrat"/>
                <a:ea typeface="Montserrat"/>
                <a:cs typeface="Montserrat"/>
                <a:sym typeface="Montserrat"/>
              </a:defRPr>
            </a:lvl3pPr>
            <a:lvl4pPr lvl="3" algn="ctr">
              <a:lnSpc>
                <a:spcPct val="100000"/>
              </a:lnSpc>
              <a:spcBef>
                <a:spcPts val="0"/>
              </a:spcBef>
              <a:spcAft>
                <a:spcPts val="0"/>
              </a:spcAft>
              <a:buSzPts val="14000"/>
              <a:buFont typeface="Montserrat"/>
              <a:buNone/>
              <a:defRPr sz="14000">
                <a:latin typeface="Montserrat"/>
                <a:ea typeface="Montserrat"/>
                <a:cs typeface="Montserrat"/>
                <a:sym typeface="Montserrat"/>
              </a:defRPr>
            </a:lvl4pPr>
            <a:lvl5pPr lvl="4" algn="ctr">
              <a:lnSpc>
                <a:spcPct val="100000"/>
              </a:lnSpc>
              <a:spcBef>
                <a:spcPts val="0"/>
              </a:spcBef>
              <a:spcAft>
                <a:spcPts val="0"/>
              </a:spcAft>
              <a:buSzPts val="14000"/>
              <a:buFont typeface="Montserrat"/>
              <a:buNone/>
              <a:defRPr sz="14000">
                <a:latin typeface="Montserrat"/>
                <a:ea typeface="Montserrat"/>
                <a:cs typeface="Montserrat"/>
                <a:sym typeface="Montserrat"/>
              </a:defRPr>
            </a:lvl5pPr>
            <a:lvl6pPr lvl="5" algn="ctr">
              <a:lnSpc>
                <a:spcPct val="100000"/>
              </a:lnSpc>
              <a:spcBef>
                <a:spcPts val="0"/>
              </a:spcBef>
              <a:spcAft>
                <a:spcPts val="0"/>
              </a:spcAft>
              <a:buSzPts val="14000"/>
              <a:buFont typeface="Montserrat"/>
              <a:buNone/>
              <a:defRPr sz="14000">
                <a:latin typeface="Montserrat"/>
                <a:ea typeface="Montserrat"/>
                <a:cs typeface="Montserrat"/>
                <a:sym typeface="Montserrat"/>
              </a:defRPr>
            </a:lvl6pPr>
            <a:lvl7pPr lvl="6" algn="ctr">
              <a:lnSpc>
                <a:spcPct val="100000"/>
              </a:lnSpc>
              <a:spcBef>
                <a:spcPts val="0"/>
              </a:spcBef>
              <a:spcAft>
                <a:spcPts val="0"/>
              </a:spcAft>
              <a:buSzPts val="14000"/>
              <a:buFont typeface="Montserrat"/>
              <a:buNone/>
              <a:defRPr sz="14000">
                <a:latin typeface="Montserrat"/>
                <a:ea typeface="Montserrat"/>
                <a:cs typeface="Montserrat"/>
                <a:sym typeface="Montserrat"/>
              </a:defRPr>
            </a:lvl7pPr>
            <a:lvl8pPr lvl="7" algn="ctr">
              <a:lnSpc>
                <a:spcPct val="100000"/>
              </a:lnSpc>
              <a:spcBef>
                <a:spcPts val="0"/>
              </a:spcBef>
              <a:spcAft>
                <a:spcPts val="0"/>
              </a:spcAft>
              <a:buSzPts val="14000"/>
              <a:buFont typeface="Montserrat"/>
              <a:buNone/>
              <a:defRPr sz="14000">
                <a:latin typeface="Montserrat"/>
                <a:ea typeface="Montserrat"/>
                <a:cs typeface="Montserrat"/>
                <a:sym typeface="Montserrat"/>
              </a:defRPr>
            </a:lvl8pPr>
            <a:lvl9pPr lvl="8" algn="ctr">
              <a:lnSpc>
                <a:spcPct val="100000"/>
              </a:lnSpc>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47" name="Google Shape;47;p11"/>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highlight>
                  <a:schemeClr val="dk1"/>
                </a:highlight>
              </a:defRPr>
            </a:lvl1pPr>
            <a:lvl2pPr marL="914400" lvl="1" indent="-317500" algn="ctr">
              <a:lnSpc>
                <a:spcPct val="115000"/>
              </a:lnSpc>
              <a:spcBef>
                <a:spcPts val="0"/>
              </a:spcBef>
              <a:spcAft>
                <a:spcPts val="0"/>
              </a:spcAft>
              <a:buSzPts val="1400"/>
              <a:buChar char="○"/>
              <a:defRPr>
                <a:highlight>
                  <a:schemeClr val="dk1"/>
                </a:highlight>
              </a:defRPr>
            </a:lvl2pPr>
            <a:lvl3pPr marL="1371600" lvl="2" indent="-317500" algn="ctr">
              <a:lnSpc>
                <a:spcPct val="115000"/>
              </a:lnSpc>
              <a:spcBef>
                <a:spcPts val="0"/>
              </a:spcBef>
              <a:spcAft>
                <a:spcPts val="0"/>
              </a:spcAft>
              <a:buSzPts val="1400"/>
              <a:buChar char="■"/>
              <a:defRPr>
                <a:highlight>
                  <a:schemeClr val="dk1"/>
                </a:highlight>
              </a:defRPr>
            </a:lvl3pPr>
            <a:lvl4pPr marL="1828800" lvl="3" indent="-317500" algn="ctr">
              <a:lnSpc>
                <a:spcPct val="115000"/>
              </a:lnSpc>
              <a:spcBef>
                <a:spcPts val="0"/>
              </a:spcBef>
              <a:spcAft>
                <a:spcPts val="0"/>
              </a:spcAft>
              <a:buSzPts val="1400"/>
              <a:buChar char="●"/>
              <a:defRPr>
                <a:highlight>
                  <a:schemeClr val="dk1"/>
                </a:highlight>
              </a:defRPr>
            </a:lvl4pPr>
            <a:lvl5pPr marL="2286000" lvl="4" indent="-317500" algn="ctr">
              <a:lnSpc>
                <a:spcPct val="115000"/>
              </a:lnSpc>
              <a:spcBef>
                <a:spcPts val="0"/>
              </a:spcBef>
              <a:spcAft>
                <a:spcPts val="0"/>
              </a:spcAft>
              <a:buSzPts val="1400"/>
              <a:buChar char="○"/>
              <a:defRPr>
                <a:highlight>
                  <a:schemeClr val="dk1"/>
                </a:highlight>
              </a:defRPr>
            </a:lvl5pPr>
            <a:lvl6pPr marL="2743200" lvl="5" indent="-317500" algn="ctr">
              <a:lnSpc>
                <a:spcPct val="115000"/>
              </a:lnSpc>
              <a:spcBef>
                <a:spcPts val="0"/>
              </a:spcBef>
              <a:spcAft>
                <a:spcPts val="0"/>
              </a:spcAft>
              <a:buSzPts val="1400"/>
              <a:buChar char="■"/>
              <a:defRPr>
                <a:highlight>
                  <a:schemeClr val="dk1"/>
                </a:highlight>
              </a:defRPr>
            </a:lvl6pPr>
            <a:lvl7pPr marL="3200400" lvl="6" indent="-317500" algn="ctr">
              <a:lnSpc>
                <a:spcPct val="115000"/>
              </a:lnSpc>
              <a:spcBef>
                <a:spcPts val="0"/>
              </a:spcBef>
              <a:spcAft>
                <a:spcPts val="0"/>
              </a:spcAft>
              <a:buSzPts val="1400"/>
              <a:buChar char="●"/>
              <a:defRPr>
                <a:highlight>
                  <a:schemeClr val="dk1"/>
                </a:highlight>
              </a:defRPr>
            </a:lvl7pPr>
            <a:lvl8pPr marL="3657600" lvl="7" indent="-317500" algn="ctr">
              <a:lnSpc>
                <a:spcPct val="115000"/>
              </a:lnSpc>
              <a:spcBef>
                <a:spcPts val="0"/>
              </a:spcBef>
              <a:spcAft>
                <a:spcPts val="0"/>
              </a:spcAft>
              <a:buSzPts val="1400"/>
              <a:buChar char="○"/>
              <a:defRPr>
                <a:highlight>
                  <a:schemeClr val="dk1"/>
                </a:highlight>
              </a:defRPr>
            </a:lvl8pPr>
            <a:lvl9pPr marL="4114800" lvl="8" indent="-317500" algn="ctr">
              <a:lnSpc>
                <a:spcPct val="115000"/>
              </a:lnSpc>
              <a:spcBef>
                <a:spcPts val="0"/>
              </a:spcBef>
              <a:spcAft>
                <a:spcPts val="0"/>
              </a:spcAft>
              <a:buSzPts val="1400"/>
              <a:buChar char="■"/>
              <a:defRPr>
                <a:highlight>
                  <a:schemeClr val="dk1"/>
                </a:highlight>
              </a:defRPr>
            </a:lvl9pPr>
          </a:lstStyle>
          <a:p>
            <a:endParaRPr/>
          </a:p>
        </p:txBody>
      </p:sp>
      <p:sp>
        <p:nvSpPr>
          <p:cNvPr id="48" name="Google Shape;48;p1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7"/>
        <p:cNvGrpSpPr/>
        <p:nvPr/>
      </p:nvGrpSpPr>
      <p:grpSpPr>
        <a:xfrm>
          <a:off x="0" y="0"/>
          <a:ext cx="0" cy="0"/>
          <a:chOff x="0" y="0"/>
          <a:chExt cx="0" cy="0"/>
        </a:xfrm>
      </p:grpSpPr>
      <p:sp>
        <p:nvSpPr>
          <p:cNvPr id="18" name="Google Shape;18;p4"/>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
          <p:cNvSpPr txBox="1">
            <a:spLocks noGrp="1"/>
          </p:cNvSpPr>
          <p:nvPr>
            <p:ph type="title"/>
          </p:nvPr>
        </p:nvSpPr>
        <p:spPr>
          <a:xfrm>
            <a:off x="344250" y="1403850"/>
            <a:ext cx="8455500" cy="2146800"/>
          </a:xfrm>
          <a:prstGeom prst="rect">
            <a:avLst/>
          </a:prstGeom>
          <a:solidFill>
            <a:srgbClr val="FFFFFF"/>
          </a:solid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20" name="Google Shape;20;p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 name="Google Shape;24;p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 name="Google Shape;27;p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4" name="Google Shape;34;p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 name="Google Shape;37;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38" name="Google Shape;38;p9"/>
          <p:cNvSpPr txBox="1">
            <a:spLocks noGrp="1"/>
          </p:cNvSpPr>
          <p:nvPr>
            <p:ph type="title"/>
          </p:nvPr>
        </p:nvSpPr>
        <p:spPr>
          <a:xfrm>
            <a:off x="265500" y="1081675"/>
            <a:ext cx="4045200" cy="1786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9214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highlight>
                  <a:schemeClr val="lt1"/>
                </a:highlight>
              </a:defRPr>
            </a:lvl1pPr>
            <a:lvl2pPr marL="914400" lvl="1" indent="-317500" algn="l">
              <a:lnSpc>
                <a:spcPct val="115000"/>
              </a:lnSpc>
              <a:spcBef>
                <a:spcPts val="0"/>
              </a:spcBef>
              <a:spcAft>
                <a:spcPts val="0"/>
              </a:spcAft>
              <a:buSzPts val="1400"/>
              <a:buChar char="○"/>
              <a:defRPr>
                <a:highlight>
                  <a:schemeClr val="lt1"/>
                </a:highlight>
              </a:defRPr>
            </a:lvl2pPr>
            <a:lvl3pPr marL="1371600" lvl="2" indent="-317500" algn="l">
              <a:lnSpc>
                <a:spcPct val="115000"/>
              </a:lnSpc>
              <a:spcBef>
                <a:spcPts val="0"/>
              </a:spcBef>
              <a:spcAft>
                <a:spcPts val="0"/>
              </a:spcAft>
              <a:buSzPts val="1400"/>
              <a:buChar char="■"/>
              <a:defRPr>
                <a:highlight>
                  <a:schemeClr val="lt1"/>
                </a:highlight>
              </a:defRPr>
            </a:lvl3pPr>
            <a:lvl4pPr marL="1828800" lvl="3" indent="-317500" algn="l">
              <a:lnSpc>
                <a:spcPct val="115000"/>
              </a:lnSpc>
              <a:spcBef>
                <a:spcPts val="0"/>
              </a:spcBef>
              <a:spcAft>
                <a:spcPts val="0"/>
              </a:spcAft>
              <a:buSzPts val="1400"/>
              <a:buChar char="●"/>
              <a:defRPr>
                <a:highlight>
                  <a:schemeClr val="lt1"/>
                </a:highlight>
              </a:defRPr>
            </a:lvl4pPr>
            <a:lvl5pPr marL="2286000" lvl="4" indent="-317500" algn="l">
              <a:lnSpc>
                <a:spcPct val="115000"/>
              </a:lnSpc>
              <a:spcBef>
                <a:spcPts val="0"/>
              </a:spcBef>
              <a:spcAft>
                <a:spcPts val="0"/>
              </a:spcAft>
              <a:buSzPts val="1400"/>
              <a:buChar char="○"/>
              <a:defRPr>
                <a:highlight>
                  <a:schemeClr val="lt1"/>
                </a:highlight>
              </a:defRPr>
            </a:lvl5pPr>
            <a:lvl6pPr marL="2743200" lvl="5" indent="-317500" algn="l">
              <a:lnSpc>
                <a:spcPct val="115000"/>
              </a:lnSpc>
              <a:spcBef>
                <a:spcPts val="0"/>
              </a:spcBef>
              <a:spcAft>
                <a:spcPts val="0"/>
              </a:spcAft>
              <a:buSzPts val="1400"/>
              <a:buChar char="■"/>
              <a:defRPr>
                <a:highlight>
                  <a:schemeClr val="lt1"/>
                </a:highlight>
              </a:defRPr>
            </a:lvl6pPr>
            <a:lvl7pPr marL="3200400" lvl="6" indent="-317500" algn="l">
              <a:lnSpc>
                <a:spcPct val="115000"/>
              </a:lnSpc>
              <a:spcBef>
                <a:spcPts val="0"/>
              </a:spcBef>
              <a:spcAft>
                <a:spcPts val="0"/>
              </a:spcAft>
              <a:buSzPts val="1400"/>
              <a:buChar char="●"/>
              <a:defRPr>
                <a:highlight>
                  <a:schemeClr val="lt1"/>
                </a:highlight>
              </a:defRPr>
            </a:lvl7pPr>
            <a:lvl8pPr marL="3657600" lvl="7" indent="-317500" algn="l">
              <a:lnSpc>
                <a:spcPct val="115000"/>
              </a:lnSpc>
              <a:spcBef>
                <a:spcPts val="0"/>
              </a:spcBef>
              <a:spcAft>
                <a:spcPts val="0"/>
              </a:spcAft>
              <a:buSzPts val="1400"/>
              <a:buChar char="○"/>
              <a:defRPr>
                <a:highlight>
                  <a:schemeClr val="lt1"/>
                </a:highlight>
              </a:defRPr>
            </a:lvl8pPr>
            <a:lvl9pPr marL="4114800" lvl="8" indent="-317500" algn="l">
              <a:lnSpc>
                <a:spcPct val="115000"/>
              </a:lnSpc>
              <a:spcBef>
                <a:spcPts val="0"/>
              </a:spcBef>
              <a:spcAft>
                <a:spcPts val="0"/>
              </a:spcAft>
              <a:buSzPts val="1400"/>
              <a:buChar char="■"/>
              <a:defRPr>
                <a:highlight>
                  <a:schemeClr val="lt1"/>
                </a:highlight>
              </a:defRPr>
            </a:lvl9pPr>
          </a:lstStyle>
          <a:p>
            <a:endParaRPr/>
          </a:p>
        </p:txBody>
      </p:sp>
      <p:sp>
        <p:nvSpPr>
          <p:cNvPr id="41" name="Google Shape;41;p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highlight>
                  <a:schemeClr val="dk1"/>
                </a:highlight>
              </a:defRPr>
            </a:lvl1pPr>
          </a:lstStyle>
          <a:p>
            <a:endParaRPr/>
          </a:p>
        </p:txBody>
      </p:sp>
      <p:sp>
        <p:nvSpPr>
          <p:cNvPr id="44" name="Google Shape;44;p1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Playfair Display"/>
              <a:buChar char="●"/>
              <a:defRPr sz="1800" b="0" i="0" u="none" strike="noStrike" cap="none">
                <a:solidFill>
                  <a:schemeClr val="dk2"/>
                </a:solidFill>
                <a:latin typeface="Playfair Display"/>
                <a:ea typeface="Playfair Display"/>
                <a:cs typeface="Playfair Display"/>
                <a:sym typeface="Playfair Display"/>
              </a:defRPr>
            </a:lvl1pPr>
            <a:lvl2pPr marL="914400" marR="0" lvl="1" indent="-317500" algn="l" rtl="0">
              <a:lnSpc>
                <a:spcPct val="115000"/>
              </a:lnSpc>
              <a:spcBef>
                <a:spcPts val="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2pPr>
            <a:lvl3pPr marL="1371600" marR="0" lvl="2" indent="-317500" algn="l" rtl="0">
              <a:lnSpc>
                <a:spcPct val="115000"/>
              </a:lnSpc>
              <a:spcBef>
                <a:spcPts val="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3pPr>
            <a:lvl4pPr marL="1828800" marR="0" lvl="3" indent="-317500" algn="l" rtl="0">
              <a:lnSpc>
                <a:spcPct val="115000"/>
              </a:lnSpc>
              <a:spcBef>
                <a:spcPts val="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4pPr>
            <a:lvl5pPr marL="2286000" marR="0" lvl="4" indent="-317500" algn="l" rtl="0">
              <a:lnSpc>
                <a:spcPct val="115000"/>
              </a:lnSpc>
              <a:spcBef>
                <a:spcPts val="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5pPr>
            <a:lvl6pPr marL="2743200" marR="0" lvl="5" indent="-317500" algn="l" rtl="0">
              <a:lnSpc>
                <a:spcPct val="115000"/>
              </a:lnSpc>
              <a:spcBef>
                <a:spcPts val="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6pPr>
            <a:lvl7pPr marL="3200400" marR="0" lvl="6" indent="-317500" algn="l" rtl="0">
              <a:lnSpc>
                <a:spcPct val="115000"/>
              </a:lnSpc>
              <a:spcBef>
                <a:spcPts val="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7pPr>
            <a:lvl8pPr marL="3657600" marR="0" lvl="7" indent="-317500" algn="l" rtl="0">
              <a:lnSpc>
                <a:spcPct val="115000"/>
              </a:lnSpc>
              <a:spcBef>
                <a:spcPts val="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8pPr>
            <a:lvl9pPr marL="4114800" marR="0" lvl="8" indent="-317500" algn="l" rtl="0">
              <a:lnSpc>
                <a:spcPct val="115000"/>
              </a:lnSpc>
              <a:spcBef>
                <a:spcPts val="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2"/>
          <p:cNvSpPr txBox="1">
            <a:spLocks noGrp="1"/>
          </p:cNvSpPr>
          <p:nvPr>
            <p:ph type="ctrTitle"/>
          </p:nvPr>
        </p:nvSpPr>
        <p:spPr>
          <a:xfrm>
            <a:off x="344250" y="1403850"/>
            <a:ext cx="8455500" cy="2146800"/>
          </a:xfrm>
          <a:prstGeom prst="rect">
            <a:avLst/>
          </a:prstGeom>
          <a:solidFill>
            <a:srgbClr val="FFFFFF"/>
          </a:solid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6800"/>
              <a:buNone/>
            </a:pPr>
            <a:r>
              <a:rPr lang="en-US"/>
              <a:t>COVID 19</a:t>
            </a:r>
            <a:endParaRPr/>
          </a:p>
        </p:txBody>
      </p:sp>
      <p:sp>
        <p:nvSpPr>
          <p:cNvPr id="54" name="Google Shape;54;p12"/>
          <p:cNvSpPr txBox="1">
            <a:spLocks noGrp="1"/>
          </p:cNvSpPr>
          <p:nvPr>
            <p:ph type="subTitle" idx="1"/>
          </p:nvPr>
        </p:nvSpPr>
        <p:spPr>
          <a:xfrm>
            <a:off x="344250" y="3550650"/>
            <a:ext cx="4910100" cy="577800"/>
          </a:xfrm>
          <a:prstGeom prst="rect">
            <a:avLst/>
          </a:prstGeom>
          <a:solidFill>
            <a:schemeClr val="dk2"/>
          </a:solidFill>
          <a:ln>
            <a:noFill/>
          </a:ln>
        </p:spPr>
        <p:txBody>
          <a:bodyPr spcFirstLastPara="1" wrap="square" lIns="91425" tIns="91425" rIns="91425" bIns="91425" anchor="ctr" anchorCtr="0">
            <a:normAutofit fontScale="77500" lnSpcReduction="10000"/>
          </a:bodyPr>
          <a:lstStyle/>
          <a:p>
            <a:pPr marL="0" lvl="0" indent="0" algn="l" rtl="0">
              <a:lnSpc>
                <a:spcPct val="100000"/>
              </a:lnSpc>
              <a:spcBef>
                <a:spcPts val="0"/>
              </a:spcBef>
              <a:spcAft>
                <a:spcPts val="0"/>
              </a:spcAft>
              <a:buSzPct val="129032"/>
              <a:buNone/>
            </a:pPr>
            <a:r>
              <a:rPr lang="en-US"/>
              <a:t>AND IT’S RELATIONSHIP WITH DISEASE…</a:t>
            </a:r>
            <a:endParaRPr/>
          </a:p>
        </p:txBody>
      </p:sp>
      <p:sp>
        <p:nvSpPr>
          <p:cNvPr id="55" name="Google Shape;55;p12"/>
          <p:cNvSpPr txBox="1"/>
          <p:nvPr/>
        </p:nvSpPr>
        <p:spPr>
          <a:xfrm>
            <a:off x="846800" y="324075"/>
            <a:ext cx="74121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1" i="1" u="none" strike="noStrike" cap="none">
                <a:solidFill>
                  <a:srgbClr val="000000"/>
                </a:solidFill>
                <a:latin typeface="Playfair Display"/>
                <a:ea typeface="Playfair Display"/>
                <a:cs typeface="Playfair Display"/>
                <a:sym typeface="Playfair Display"/>
              </a:rPr>
              <a:t>TEAM LINEAR</a:t>
            </a:r>
            <a:endParaRPr sz="7200" b="1" i="1" u="none" strike="noStrike" cap="none">
              <a:solidFill>
                <a:srgbClr val="000000"/>
              </a:solidFill>
              <a:latin typeface="Playfair Display"/>
              <a:ea typeface="Playfair Display"/>
              <a:cs typeface="Playfair Display"/>
              <a:sym typeface="Playfair Display"/>
            </a:endParaRPr>
          </a:p>
        </p:txBody>
      </p:sp>
      <p:sp>
        <p:nvSpPr>
          <p:cNvPr id="56" name="Google Shape;56;p12"/>
          <p:cNvSpPr txBox="1"/>
          <p:nvPr/>
        </p:nvSpPr>
        <p:spPr>
          <a:xfrm>
            <a:off x="4572000" y="4459475"/>
            <a:ext cx="410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Montserrat"/>
                <a:ea typeface="Montserrat"/>
                <a:cs typeface="Montserrat"/>
                <a:sym typeface="Montserrat"/>
              </a:rPr>
              <a:t>ENTITY ACADEMY– POWERED BY WOZU</a:t>
            </a:r>
            <a:endParaRPr sz="1400" b="1" i="1"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9890"/>
              <a:buNone/>
            </a:pPr>
            <a:r>
              <a:rPr lang="en-US">
                <a:highlight>
                  <a:schemeClr val="accent4"/>
                </a:highlight>
              </a:rPr>
              <a:t>                                 </a:t>
            </a:r>
            <a:r>
              <a:rPr lang="en-US" sz="2700">
                <a:highlight>
                  <a:schemeClr val="accent4"/>
                </a:highlight>
              </a:rPr>
              <a:t>     </a:t>
            </a:r>
            <a:r>
              <a:rPr lang="en-US" sz="3033"/>
              <a:t>Unvaccinated ICU</a:t>
            </a:r>
            <a:endParaRPr sz="3033"/>
          </a:p>
        </p:txBody>
      </p:sp>
      <p:pic>
        <p:nvPicPr>
          <p:cNvPr id="117" name="Google Shape;117;p21"/>
          <p:cNvPicPr preferRelativeResize="0"/>
          <p:nvPr/>
        </p:nvPicPr>
        <p:blipFill rotWithShape="1">
          <a:blip r:embed="rId3">
            <a:alphaModFix/>
          </a:blip>
          <a:srcRect/>
          <a:stretch/>
        </p:blipFill>
        <p:spPr>
          <a:xfrm>
            <a:off x="0" y="1502735"/>
            <a:ext cx="9144002" cy="25778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1043525" y="466975"/>
            <a:ext cx="7797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33"/>
              <a:buNone/>
            </a:pPr>
            <a:r>
              <a:rPr lang="en-US" sz="2700">
                <a:highlight>
                  <a:schemeClr val="accent4"/>
                </a:highlight>
              </a:rPr>
              <a:t>Vaccinated 2 doses ICU/Vaccinated 3 or more doses ICU</a:t>
            </a:r>
            <a:endParaRPr sz="2700">
              <a:highlight>
                <a:schemeClr val="accent4"/>
              </a:highlight>
            </a:endParaRPr>
          </a:p>
        </p:txBody>
      </p:sp>
      <p:pic>
        <p:nvPicPr>
          <p:cNvPr id="123" name="Google Shape;123;p22"/>
          <p:cNvPicPr preferRelativeResize="0"/>
          <p:nvPr/>
        </p:nvPicPr>
        <p:blipFill rotWithShape="1">
          <a:blip r:embed="rId3">
            <a:alphaModFix/>
          </a:blip>
          <a:srcRect l="6820" t="9527" b="-9"/>
          <a:stretch/>
        </p:blipFill>
        <p:spPr>
          <a:xfrm>
            <a:off x="1367900" y="1472400"/>
            <a:ext cx="6408201" cy="1680099"/>
          </a:xfrm>
          <a:prstGeom prst="rect">
            <a:avLst/>
          </a:prstGeom>
          <a:noFill/>
          <a:ln>
            <a:noFill/>
          </a:ln>
        </p:spPr>
      </p:pic>
      <p:pic>
        <p:nvPicPr>
          <p:cNvPr id="124" name="Google Shape;124;p22"/>
          <p:cNvPicPr preferRelativeResize="0"/>
          <p:nvPr/>
        </p:nvPicPr>
        <p:blipFill rotWithShape="1">
          <a:blip r:embed="rId4">
            <a:alphaModFix/>
          </a:blip>
          <a:srcRect l="3432" t="6346" r="4554" b="8699"/>
          <a:stretch/>
        </p:blipFill>
        <p:spPr>
          <a:xfrm>
            <a:off x="1367900" y="3321725"/>
            <a:ext cx="6408201" cy="1649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953175" y="1205875"/>
            <a:ext cx="7237652" cy="3666901"/>
          </a:xfrm>
          <a:prstGeom prst="rect">
            <a:avLst/>
          </a:prstGeom>
          <a:noFill/>
          <a:ln>
            <a:noFill/>
          </a:ln>
        </p:spPr>
      </p:pic>
      <p:sp>
        <p:nvSpPr>
          <p:cNvPr id="130" name="Google Shape;130;p23"/>
          <p:cNvSpPr txBox="1"/>
          <p:nvPr/>
        </p:nvSpPr>
        <p:spPr>
          <a:xfrm>
            <a:off x="2357600" y="304300"/>
            <a:ext cx="5616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highlight>
                  <a:schemeClr val="dk1"/>
                </a:highlight>
                <a:latin typeface="Oswald"/>
                <a:ea typeface="Oswald"/>
                <a:cs typeface="Oswald"/>
                <a:sym typeface="Oswald"/>
              </a:rPr>
              <a:t>Pneumonia/Influenza 2019-2020</a:t>
            </a:r>
            <a:endParaRPr sz="2700">
              <a:highlight>
                <a:schemeClr val="dk1"/>
              </a:highlight>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698750" y="472550"/>
            <a:ext cx="8254200" cy="106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highlight>
                  <a:schemeClr val="accent4"/>
                </a:highlight>
              </a:rPr>
              <a:t>Not a high correlation between the doses and fatality rate per  100 people per Johns Hopkins Data</a:t>
            </a:r>
            <a:endParaRPr>
              <a:highlight>
                <a:schemeClr val="accent4"/>
              </a:highlight>
            </a:endParaRPr>
          </a:p>
          <a:p>
            <a:pPr marL="0" lvl="0" indent="0" algn="l" rtl="0">
              <a:spcBef>
                <a:spcPts val="0"/>
              </a:spcBef>
              <a:spcAft>
                <a:spcPts val="0"/>
              </a:spcAft>
              <a:buNone/>
            </a:pPr>
            <a:r>
              <a:rPr lang="en-US"/>
              <a:t> </a:t>
            </a:r>
            <a:endParaRPr/>
          </a:p>
        </p:txBody>
      </p:sp>
      <p:pic>
        <p:nvPicPr>
          <p:cNvPr id="136" name="Google Shape;136;p24"/>
          <p:cNvPicPr preferRelativeResize="0"/>
          <p:nvPr/>
        </p:nvPicPr>
        <p:blipFill rotWithShape="1">
          <a:blip r:embed="rId3">
            <a:alphaModFix/>
          </a:blip>
          <a:srcRect t="20445"/>
          <a:stretch/>
        </p:blipFill>
        <p:spPr>
          <a:xfrm>
            <a:off x="770550" y="1821150"/>
            <a:ext cx="7602902" cy="2576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1793200" y="455475"/>
            <a:ext cx="54474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US"/>
              <a:t>Which Disease is Most Related to COVID?</a:t>
            </a:r>
            <a:r>
              <a:rPr lang="en-US" sz="2766"/>
              <a:t> </a:t>
            </a:r>
            <a:endParaRPr sz="3666"/>
          </a:p>
        </p:txBody>
      </p:sp>
      <p:sp>
        <p:nvSpPr>
          <p:cNvPr id="142" name="Google Shape;142;p25"/>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p>
            <a:pPr marL="0" lvl="0" indent="457200" algn="l" rtl="0">
              <a:lnSpc>
                <a:spcPct val="115000"/>
              </a:lnSpc>
              <a:spcBef>
                <a:spcPts val="0"/>
              </a:spcBef>
              <a:spcAft>
                <a:spcPts val="0"/>
              </a:spcAft>
              <a:buNone/>
            </a:pPr>
            <a:r>
              <a:rPr lang="en-US" sz="2000" b="1">
                <a:latin typeface="Oswald"/>
                <a:ea typeface="Oswald"/>
                <a:cs typeface="Oswald"/>
                <a:sym typeface="Oswald"/>
              </a:rPr>
              <a:t>There were 3 stand-out disease mostly related to Covid </a:t>
            </a:r>
            <a:endParaRPr sz="2000" b="1">
              <a:latin typeface="Oswald"/>
              <a:ea typeface="Oswald"/>
              <a:cs typeface="Oswald"/>
              <a:sym typeface="Oswald"/>
            </a:endParaRPr>
          </a:p>
          <a:p>
            <a:pPr marL="0" lvl="0" indent="457200" algn="l" rtl="0">
              <a:lnSpc>
                <a:spcPct val="115000"/>
              </a:lnSpc>
              <a:spcBef>
                <a:spcPts val="0"/>
              </a:spcBef>
              <a:spcAft>
                <a:spcPts val="0"/>
              </a:spcAft>
              <a:buNone/>
            </a:pPr>
            <a:endParaRPr sz="2000" b="1">
              <a:latin typeface="Oswald"/>
              <a:ea typeface="Oswald"/>
              <a:cs typeface="Oswald"/>
              <a:sym typeface="Oswald"/>
            </a:endParaRPr>
          </a:p>
          <a:p>
            <a:pPr marL="457200" lvl="0" indent="-355600" algn="l" rtl="0">
              <a:lnSpc>
                <a:spcPct val="115000"/>
              </a:lnSpc>
              <a:spcBef>
                <a:spcPts val="0"/>
              </a:spcBef>
              <a:spcAft>
                <a:spcPts val="0"/>
              </a:spcAft>
              <a:buSzPts val="2000"/>
              <a:buFont typeface="Oswald"/>
              <a:buChar char="●"/>
            </a:pPr>
            <a:r>
              <a:rPr lang="en-US" sz="2000">
                <a:latin typeface="Oswald"/>
                <a:ea typeface="Oswald"/>
                <a:cs typeface="Oswald"/>
                <a:sym typeface="Oswald"/>
              </a:rPr>
              <a:t>Ischemic heart disease with deaths per 100K @ 646.94(overall deaths at 213,308)</a:t>
            </a:r>
            <a:endParaRPr sz="2000">
              <a:latin typeface="Oswald"/>
              <a:ea typeface="Oswald"/>
              <a:cs typeface="Oswald"/>
              <a:sym typeface="Oswald"/>
            </a:endParaRPr>
          </a:p>
          <a:p>
            <a:pPr marL="457200" lvl="0" indent="0" algn="l" rtl="0">
              <a:lnSpc>
                <a:spcPct val="115000"/>
              </a:lnSpc>
              <a:spcBef>
                <a:spcPts val="0"/>
              </a:spcBef>
              <a:spcAft>
                <a:spcPts val="0"/>
              </a:spcAft>
              <a:buNone/>
            </a:pPr>
            <a:endParaRPr sz="2000">
              <a:latin typeface="Oswald"/>
              <a:ea typeface="Oswald"/>
              <a:cs typeface="Oswald"/>
              <a:sym typeface="Oswald"/>
            </a:endParaRPr>
          </a:p>
          <a:p>
            <a:pPr marL="457200" lvl="0" indent="-355600" algn="l" rtl="0">
              <a:lnSpc>
                <a:spcPct val="115000"/>
              </a:lnSpc>
              <a:spcBef>
                <a:spcPts val="0"/>
              </a:spcBef>
              <a:spcAft>
                <a:spcPts val="0"/>
              </a:spcAft>
              <a:buSzPts val="2000"/>
              <a:buFont typeface="Oswald"/>
              <a:buChar char="●"/>
            </a:pPr>
            <a:r>
              <a:rPr lang="en-US" sz="2000">
                <a:latin typeface="Oswald"/>
                <a:ea typeface="Oswald"/>
                <a:cs typeface="Oswald"/>
                <a:sym typeface="Oswald"/>
              </a:rPr>
              <a:t>Pulmonary Heart disease deaths per 100K @ 535.31(overall deaths at 37,196)</a:t>
            </a:r>
            <a:endParaRPr sz="2000">
              <a:latin typeface="Oswald"/>
              <a:ea typeface="Oswald"/>
              <a:cs typeface="Oswald"/>
              <a:sym typeface="Oswald"/>
            </a:endParaRPr>
          </a:p>
          <a:p>
            <a:pPr marL="457200" lvl="0" indent="0" algn="l" rtl="0">
              <a:lnSpc>
                <a:spcPct val="115000"/>
              </a:lnSpc>
              <a:spcBef>
                <a:spcPts val="0"/>
              </a:spcBef>
              <a:spcAft>
                <a:spcPts val="0"/>
              </a:spcAft>
              <a:buNone/>
            </a:pPr>
            <a:endParaRPr sz="2000">
              <a:latin typeface="Oswald"/>
              <a:ea typeface="Oswald"/>
              <a:cs typeface="Oswald"/>
              <a:sym typeface="Oswald"/>
            </a:endParaRPr>
          </a:p>
          <a:p>
            <a:pPr marL="457200" lvl="0" indent="-355600" algn="l" rtl="0">
              <a:lnSpc>
                <a:spcPct val="115000"/>
              </a:lnSpc>
              <a:spcBef>
                <a:spcPts val="0"/>
              </a:spcBef>
              <a:spcAft>
                <a:spcPts val="0"/>
              </a:spcAft>
              <a:buSzPts val="2000"/>
              <a:buFont typeface="Oswald"/>
              <a:buChar char="●"/>
            </a:pPr>
            <a:r>
              <a:rPr lang="en-US" sz="2000">
                <a:latin typeface="Oswald"/>
                <a:ea typeface="Oswald"/>
                <a:cs typeface="Oswald"/>
                <a:sym typeface="Oswald"/>
              </a:rPr>
              <a:t>Other forms of heart disease deaths per 100K @ 482.08(overall deaths at 46,571)</a:t>
            </a:r>
            <a:endParaRPr sz="2000">
              <a:latin typeface="Oswald"/>
              <a:ea typeface="Oswald"/>
              <a:cs typeface="Oswald"/>
              <a:sym typeface="Oswald"/>
            </a:endParaRPr>
          </a:p>
          <a:p>
            <a:pPr marL="457200" lvl="0" indent="-228600" algn="l" rtl="0">
              <a:lnSpc>
                <a:spcPct val="115000"/>
              </a:lnSpc>
              <a:spcBef>
                <a:spcPts val="0"/>
              </a:spcBef>
              <a:spcAft>
                <a:spcPts val="0"/>
              </a:spcAft>
              <a:buSzPts val="18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1088325" y="454075"/>
            <a:ext cx="71412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50">
                <a:highlight>
                  <a:schemeClr val="accent4"/>
                </a:highlight>
              </a:rPr>
              <a:t>Which is more effective Unvaccinated vs Vaccination? </a:t>
            </a:r>
            <a:r>
              <a:rPr lang="en-US" sz="1800" b="1">
                <a:highlight>
                  <a:schemeClr val="accent4"/>
                </a:highlight>
                <a:latin typeface="Playfair Display"/>
                <a:ea typeface="Playfair Display"/>
                <a:cs typeface="Playfair Display"/>
                <a:sym typeface="Playfair Display"/>
              </a:rPr>
              <a:t>  </a:t>
            </a:r>
            <a:endParaRPr sz="2500">
              <a:highlight>
                <a:schemeClr val="accent4"/>
              </a:highlight>
            </a:endParaRPr>
          </a:p>
        </p:txBody>
      </p:sp>
      <p:sp>
        <p:nvSpPr>
          <p:cNvPr id="148" name="Google Shape;148;p26"/>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US" sz="2000">
                <a:latin typeface="Oswald"/>
                <a:ea typeface="Oswald"/>
                <a:cs typeface="Oswald"/>
                <a:sym typeface="Oswald"/>
              </a:rPr>
              <a:t>Both ICU and hospitalization..</a:t>
            </a:r>
            <a:endParaRPr sz="2000">
              <a:latin typeface="Oswald"/>
              <a:ea typeface="Oswald"/>
              <a:cs typeface="Oswald"/>
              <a:sym typeface="Oswald"/>
            </a:endParaRPr>
          </a:p>
          <a:p>
            <a:pPr marL="457200" lvl="0" indent="-355600" algn="l" rtl="0">
              <a:lnSpc>
                <a:spcPct val="115000"/>
              </a:lnSpc>
              <a:spcBef>
                <a:spcPts val="0"/>
              </a:spcBef>
              <a:spcAft>
                <a:spcPts val="0"/>
              </a:spcAft>
              <a:buSzPts val="2000"/>
              <a:buFont typeface="Oswald"/>
              <a:buChar char="●"/>
            </a:pPr>
            <a:r>
              <a:rPr lang="en-US" sz="2000">
                <a:latin typeface="Oswald"/>
                <a:ea typeface="Oswald"/>
                <a:cs typeface="Oswald"/>
                <a:sym typeface="Oswald"/>
              </a:rPr>
              <a:t>Data shows that the unvaccinated hospitalization and ICU stays were the highest in the month of Nov in 2021. </a:t>
            </a:r>
            <a:endParaRPr sz="2000">
              <a:latin typeface="Oswald"/>
              <a:ea typeface="Oswald"/>
              <a:cs typeface="Oswald"/>
              <a:sym typeface="Oswald"/>
            </a:endParaRPr>
          </a:p>
          <a:p>
            <a:pPr marL="457200" lvl="0" indent="-355600" algn="l" rtl="0">
              <a:lnSpc>
                <a:spcPct val="115000"/>
              </a:lnSpc>
              <a:spcBef>
                <a:spcPts val="0"/>
              </a:spcBef>
              <a:spcAft>
                <a:spcPts val="0"/>
              </a:spcAft>
              <a:buSzPts val="2000"/>
              <a:buFont typeface="Oswald"/>
              <a:buChar char="●"/>
            </a:pPr>
            <a:r>
              <a:rPr lang="en-US" sz="2000">
                <a:latin typeface="Oswald"/>
                <a:ea typeface="Oswald"/>
                <a:cs typeface="Oswald"/>
                <a:sym typeface="Oswald"/>
              </a:rPr>
              <a:t>The Unvaccinated and vaccinated have almost the same hospitalization and ICU admissions across the board (worldwide) From Dec 2021 to May 2022.  </a:t>
            </a:r>
            <a:endParaRPr sz="2000">
              <a:latin typeface="Oswald"/>
              <a:ea typeface="Oswald"/>
              <a:cs typeface="Oswald"/>
              <a:sym typeface="Oswald"/>
            </a:endParaRPr>
          </a:p>
          <a:p>
            <a:pPr marL="457200" lvl="0" indent="-355600" algn="l" rtl="0">
              <a:lnSpc>
                <a:spcPct val="115000"/>
              </a:lnSpc>
              <a:spcBef>
                <a:spcPts val="0"/>
              </a:spcBef>
              <a:spcAft>
                <a:spcPts val="0"/>
              </a:spcAft>
              <a:buSzPts val="2000"/>
              <a:buFont typeface="Oswald"/>
              <a:buChar char="●"/>
            </a:pPr>
            <a:r>
              <a:rPr lang="en-US" sz="2000">
                <a:latin typeface="Oswald"/>
                <a:ea typeface="Oswald"/>
                <a:cs typeface="Oswald"/>
                <a:sym typeface="Oswald"/>
              </a:rPr>
              <a:t>The vaccine has ZERO immunity towards both Delta and Omicron variant that was detected in Nov 2021 the distribution of the unvaccinated (Natural immunity) and partial vaccination (or 2 doses) are both far more effective than the full vaccinated of 3 or more doses.</a:t>
            </a:r>
            <a:endParaRPr sz="2000">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1355000" y="458200"/>
            <a:ext cx="86622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2450"/>
              <a:t>Which countries were affected the most with COVID?</a:t>
            </a:r>
            <a:endParaRPr sz="2450"/>
          </a:p>
        </p:txBody>
      </p:sp>
      <p:sp>
        <p:nvSpPr>
          <p:cNvPr id="154" name="Google Shape;154;p27"/>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2000" b="1">
                <a:latin typeface="Oswald"/>
                <a:ea typeface="Oswald"/>
                <a:cs typeface="Oswald"/>
                <a:sym typeface="Oswald"/>
              </a:rPr>
              <a:t>Countries impacted the most</a:t>
            </a:r>
            <a:r>
              <a:rPr lang="en-US" sz="2000">
                <a:latin typeface="Oswald"/>
                <a:ea typeface="Oswald"/>
                <a:cs typeface="Oswald"/>
                <a:sym typeface="Oswald"/>
              </a:rPr>
              <a:t>…</a:t>
            </a:r>
            <a:endParaRPr sz="2000">
              <a:latin typeface="Oswald"/>
              <a:ea typeface="Oswald"/>
              <a:cs typeface="Oswald"/>
              <a:sym typeface="Oswald"/>
            </a:endParaRPr>
          </a:p>
          <a:p>
            <a:pPr marL="457200" lvl="0" indent="-355600" algn="l" rtl="0">
              <a:lnSpc>
                <a:spcPct val="115000"/>
              </a:lnSpc>
              <a:spcBef>
                <a:spcPts val="0"/>
              </a:spcBef>
              <a:spcAft>
                <a:spcPts val="0"/>
              </a:spcAft>
              <a:buSzPts val="2000"/>
              <a:buFont typeface="Oswald"/>
              <a:buChar char="●"/>
            </a:pPr>
            <a:r>
              <a:rPr lang="en-US" sz="2000">
                <a:latin typeface="Oswald"/>
                <a:ea typeface="Oswald"/>
                <a:cs typeface="Oswald"/>
                <a:sym typeface="Oswald"/>
              </a:rPr>
              <a:t>Peru, Bulgaria &amp; Hungary having the highest amount of confirmed cases with most deaths per 100K</a:t>
            </a:r>
            <a:endParaRPr sz="2000">
              <a:latin typeface="Oswald"/>
              <a:ea typeface="Oswald"/>
              <a:cs typeface="Oswald"/>
              <a:sym typeface="Oswald"/>
            </a:endParaRPr>
          </a:p>
          <a:p>
            <a:pPr marL="457200" lvl="0" indent="-355600" algn="l" rtl="0">
              <a:lnSpc>
                <a:spcPct val="115000"/>
              </a:lnSpc>
              <a:spcBef>
                <a:spcPts val="0"/>
              </a:spcBef>
              <a:spcAft>
                <a:spcPts val="0"/>
              </a:spcAft>
              <a:buSzPts val="2000"/>
              <a:buFont typeface="Oswald"/>
              <a:buChar char="●"/>
            </a:pPr>
            <a:r>
              <a:rPr lang="en-US" sz="2000">
                <a:latin typeface="Oswald"/>
                <a:ea typeface="Oswald"/>
                <a:cs typeface="Oswald"/>
                <a:sym typeface="Oswald"/>
              </a:rPr>
              <a:t>Data also suggests that some countries neither recorded their confirmed cases nor number of deaths, this can be attributed to poor or no data collect systems in place</a:t>
            </a:r>
            <a:endParaRPr sz="2000">
              <a:latin typeface="Oswald"/>
              <a:ea typeface="Oswald"/>
              <a:cs typeface="Oswald"/>
              <a:sym typeface="Oswald"/>
            </a:endParaRPr>
          </a:p>
          <a:p>
            <a:pPr marL="457200" lvl="0" indent="-355600" algn="l" rtl="0">
              <a:lnSpc>
                <a:spcPct val="115000"/>
              </a:lnSpc>
              <a:spcBef>
                <a:spcPts val="0"/>
              </a:spcBef>
              <a:spcAft>
                <a:spcPts val="0"/>
              </a:spcAft>
              <a:buSzPts val="2000"/>
              <a:buFont typeface="Oswald"/>
              <a:buChar char="●"/>
            </a:pPr>
            <a:r>
              <a:rPr lang="en-US" sz="2000">
                <a:latin typeface="Oswald"/>
                <a:ea typeface="Oswald"/>
                <a:cs typeface="Oswald"/>
                <a:sym typeface="Oswald"/>
              </a:rPr>
              <a:t>(Yemen 18%) hiding the true numbers and metrics (China 0.70%). 2M+ confirmed cases and 14K+ deaths. (North Korea 600%) with it’s 1 covid-19 related death and 6 confirmed cases.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0"/>
        <p:cNvGrpSpPr/>
        <p:nvPr/>
      </p:nvGrpSpPr>
      <p:grpSpPr>
        <a:xfrm>
          <a:off x="0" y="0"/>
          <a:ext cx="0" cy="0"/>
          <a:chOff x="0" y="0"/>
          <a:chExt cx="0" cy="0"/>
        </a:xfrm>
      </p:grpSpPr>
      <p:pic>
        <p:nvPicPr>
          <p:cNvPr id="61" name="Google Shape;61;p13"/>
          <p:cNvPicPr preferRelativeResize="0"/>
          <p:nvPr/>
        </p:nvPicPr>
        <p:blipFill rotWithShape="1">
          <a:blip r:embed="rId3">
            <a:alphaModFix/>
          </a:blip>
          <a:srcRect l="-7029" r="7028"/>
          <a:stretch/>
        </p:blipFill>
        <p:spPr>
          <a:xfrm>
            <a:off x="5641827" y="471225"/>
            <a:ext cx="1600201" cy="2125251"/>
          </a:xfrm>
          <a:prstGeom prst="rect">
            <a:avLst/>
          </a:prstGeom>
          <a:noFill/>
          <a:ln>
            <a:noFill/>
          </a:ln>
        </p:spPr>
      </p:pic>
      <p:sp>
        <p:nvSpPr>
          <p:cNvPr id="62" name="Google Shape;62;p13"/>
          <p:cNvSpPr txBox="1"/>
          <p:nvPr/>
        </p:nvSpPr>
        <p:spPr>
          <a:xfrm>
            <a:off x="5705575" y="2847775"/>
            <a:ext cx="23697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a:solidFill>
                  <a:srgbClr val="000000"/>
                </a:solidFill>
                <a:latin typeface="Oswald"/>
                <a:ea typeface="Oswald"/>
                <a:cs typeface="Oswald"/>
                <a:sym typeface="Oswald"/>
              </a:rPr>
              <a:t>SHAWN LYNN SKYLES</a:t>
            </a:r>
            <a:endParaRPr sz="1000" b="1" i="1"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000"/>
              <a:buFont typeface="Arial"/>
              <a:buNone/>
            </a:pPr>
            <a:r>
              <a:rPr lang="en-US" sz="1000" b="1" i="1" u="none" strike="noStrike" cap="none">
                <a:solidFill>
                  <a:srgbClr val="000000"/>
                </a:solidFill>
                <a:latin typeface="Oswald"/>
                <a:ea typeface="Oswald"/>
                <a:cs typeface="Oswald"/>
                <a:sym typeface="Oswald"/>
              </a:rPr>
              <a:t>54 YEARS OLD</a:t>
            </a:r>
            <a:endParaRPr sz="1000" b="1" i="1"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000"/>
              <a:buFont typeface="Arial"/>
              <a:buNone/>
            </a:pPr>
            <a:r>
              <a:rPr lang="en-US" sz="1000" b="1" i="1" u="none" strike="noStrike" cap="none">
                <a:solidFill>
                  <a:srgbClr val="000000"/>
                </a:solidFill>
                <a:latin typeface="Oswald"/>
                <a:ea typeface="Oswald"/>
                <a:cs typeface="Oswald"/>
                <a:sym typeface="Oswald"/>
              </a:rPr>
              <a:t>LIVES IN IOWA</a:t>
            </a:r>
            <a:endParaRPr sz="1000" b="1" i="1"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000"/>
              <a:buFont typeface="Arial"/>
              <a:buNone/>
            </a:pPr>
            <a:endParaRPr sz="1000" b="1" i="1"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000"/>
              <a:buFont typeface="Arial"/>
              <a:buNone/>
            </a:pPr>
            <a:r>
              <a:rPr lang="en-US" sz="1000" b="1" i="1" u="none" strike="noStrike" cap="none">
                <a:solidFill>
                  <a:srgbClr val="000000"/>
                </a:solidFill>
                <a:latin typeface="Oswald"/>
                <a:ea typeface="Oswald"/>
                <a:cs typeface="Oswald"/>
                <a:sym typeface="Oswald"/>
              </a:rPr>
              <a:t>ASSOCIATES DEGREE - WEB DESIGN</a:t>
            </a:r>
            <a:endParaRPr sz="1000" b="1" i="1"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000"/>
              <a:buFont typeface="Arial"/>
              <a:buNone/>
            </a:pPr>
            <a:r>
              <a:rPr lang="en-US" sz="1000" b="1" i="1" u="none" strike="noStrike" cap="none">
                <a:solidFill>
                  <a:srgbClr val="000000"/>
                </a:solidFill>
                <a:latin typeface="Oswald"/>
                <a:ea typeface="Oswald"/>
                <a:cs typeface="Oswald"/>
                <a:sym typeface="Oswald"/>
              </a:rPr>
              <a:t>ASSOCIATES DEGREE - NETWORKING</a:t>
            </a:r>
            <a:endParaRPr sz="1000" b="1" i="1"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000"/>
              <a:buFont typeface="Arial"/>
              <a:buNone/>
            </a:pPr>
            <a:endParaRPr sz="1000" b="1" i="1"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000"/>
              <a:buFont typeface="Arial"/>
              <a:buNone/>
            </a:pPr>
            <a:r>
              <a:rPr lang="en-US" sz="1000" b="1" i="1" u="none" strike="noStrike" cap="none">
                <a:solidFill>
                  <a:srgbClr val="000000"/>
                </a:solidFill>
                <a:latin typeface="Oswald"/>
                <a:ea typeface="Oswald"/>
                <a:cs typeface="Oswald"/>
                <a:sym typeface="Oswald"/>
              </a:rPr>
              <a:t>Hobbies: Lampworking, Jewelry making &amp; DIY projects</a:t>
            </a:r>
            <a:endParaRPr sz="1000" b="1" i="1" u="none" strike="noStrike" cap="none">
              <a:solidFill>
                <a:srgbClr val="000000"/>
              </a:solidFill>
              <a:latin typeface="Oswald"/>
              <a:ea typeface="Oswald"/>
              <a:cs typeface="Oswald"/>
              <a:sym typeface="Oswald"/>
            </a:endParaRPr>
          </a:p>
        </p:txBody>
      </p:sp>
      <p:sp>
        <p:nvSpPr>
          <p:cNvPr id="63" name="Google Shape;63;p13"/>
          <p:cNvSpPr txBox="1"/>
          <p:nvPr/>
        </p:nvSpPr>
        <p:spPr>
          <a:xfrm>
            <a:off x="1422700" y="2798975"/>
            <a:ext cx="2585700" cy="187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2"/>
              </a:buClr>
              <a:buSzPts val="1100"/>
              <a:buFont typeface="Arial"/>
              <a:buNone/>
            </a:pPr>
            <a:r>
              <a:rPr lang="en-US" sz="1000" b="1" i="1" u="none" strike="noStrike" cap="none">
                <a:solidFill>
                  <a:schemeClr val="dk2"/>
                </a:solidFill>
                <a:latin typeface="Oswald"/>
                <a:ea typeface="Oswald"/>
                <a:cs typeface="Oswald"/>
                <a:sym typeface="Oswald"/>
              </a:rPr>
              <a:t>SHARRON DEMBELE</a:t>
            </a:r>
            <a:endParaRPr sz="1000" b="1" i="1" u="none" strike="noStrike" cap="none">
              <a:solidFill>
                <a:schemeClr val="dk2"/>
              </a:solidFill>
              <a:latin typeface="Oswald"/>
              <a:ea typeface="Oswald"/>
              <a:cs typeface="Oswald"/>
              <a:sym typeface="Oswald"/>
            </a:endParaRPr>
          </a:p>
          <a:p>
            <a:pPr marL="0" marR="0" lvl="0" indent="0" algn="l" rtl="0">
              <a:lnSpc>
                <a:spcPct val="100000"/>
              </a:lnSpc>
              <a:spcBef>
                <a:spcPts val="0"/>
              </a:spcBef>
              <a:spcAft>
                <a:spcPts val="0"/>
              </a:spcAft>
              <a:buClr>
                <a:schemeClr val="dk2"/>
              </a:buClr>
              <a:buSzPts val="1100"/>
              <a:buFont typeface="Arial"/>
              <a:buNone/>
            </a:pPr>
            <a:r>
              <a:rPr lang="en-US" sz="1000" b="1" i="1" u="none" strike="noStrike" cap="none">
                <a:solidFill>
                  <a:schemeClr val="dk2"/>
                </a:solidFill>
                <a:latin typeface="Oswald"/>
                <a:ea typeface="Oswald"/>
                <a:cs typeface="Oswald"/>
                <a:sym typeface="Oswald"/>
              </a:rPr>
              <a:t>54 YEARS OLD</a:t>
            </a:r>
            <a:endParaRPr sz="1000" b="1" i="1" u="none" strike="noStrike" cap="none">
              <a:solidFill>
                <a:schemeClr val="dk2"/>
              </a:solidFill>
              <a:latin typeface="Oswald"/>
              <a:ea typeface="Oswald"/>
              <a:cs typeface="Oswald"/>
              <a:sym typeface="Oswald"/>
            </a:endParaRPr>
          </a:p>
          <a:p>
            <a:pPr marL="0" marR="0" lvl="0" indent="0" algn="l" rtl="0">
              <a:lnSpc>
                <a:spcPct val="100000"/>
              </a:lnSpc>
              <a:spcBef>
                <a:spcPts val="0"/>
              </a:spcBef>
              <a:spcAft>
                <a:spcPts val="0"/>
              </a:spcAft>
              <a:buClr>
                <a:schemeClr val="dk2"/>
              </a:buClr>
              <a:buSzPts val="1100"/>
              <a:buFont typeface="Arial"/>
              <a:buNone/>
            </a:pPr>
            <a:r>
              <a:rPr lang="en-US" sz="1000" b="1" i="1" u="none" strike="noStrike" cap="none">
                <a:solidFill>
                  <a:schemeClr val="dk2"/>
                </a:solidFill>
                <a:latin typeface="Oswald"/>
                <a:ea typeface="Oswald"/>
                <a:cs typeface="Oswald"/>
                <a:sym typeface="Oswald"/>
              </a:rPr>
              <a:t>LIVES IN FLORIDA/CANADA</a:t>
            </a:r>
            <a:endParaRPr sz="1000" b="1" i="1" u="none" strike="noStrike" cap="none">
              <a:solidFill>
                <a:schemeClr val="dk2"/>
              </a:solidFill>
              <a:latin typeface="Oswald"/>
              <a:ea typeface="Oswald"/>
              <a:cs typeface="Oswald"/>
              <a:sym typeface="Oswald"/>
            </a:endParaRPr>
          </a:p>
          <a:p>
            <a:pPr marL="0" marR="0" lvl="0" indent="0" algn="l" rtl="0">
              <a:lnSpc>
                <a:spcPct val="100000"/>
              </a:lnSpc>
              <a:spcBef>
                <a:spcPts val="0"/>
              </a:spcBef>
              <a:spcAft>
                <a:spcPts val="0"/>
              </a:spcAft>
              <a:buClr>
                <a:schemeClr val="dk2"/>
              </a:buClr>
              <a:buSzPts val="1100"/>
              <a:buFont typeface="Arial"/>
              <a:buNone/>
            </a:pPr>
            <a:endParaRPr sz="1000" b="1" i="1" u="none" strike="noStrike" cap="none">
              <a:solidFill>
                <a:schemeClr val="dk2"/>
              </a:solidFill>
              <a:latin typeface="Oswald"/>
              <a:ea typeface="Oswald"/>
              <a:cs typeface="Oswald"/>
              <a:sym typeface="Oswald"/>
            </a:endParaRPr>
          </a:p>
          <a:p>
            <a:pPr marL="0" marR="0" lvl="0" indent="0" algn="l" rtl="0">
              <a:lnSpc>
                <a:spcPct val="100000"/>
              </a:lnSpc>
              <a:spcBef>
                <a:spcPts val="0"/>
              </a:spcBef>
              <a:spcAft>
                <a:spcPts val="0"/>
              </a:spcAft>
              <a:buClr>
                <a:schemeClr val="dk2"/>
              </a:buClr>
              <a:buSzPts val="1100"/>
              <a:buFont typeface="Arial"/>
              <a:buNone/>
            </a:pPr>
            <a:r>
              <a:rPr lang="en-US" sz="1000" b="1" i="1" u="none" strike="noStrike" cap="none">
                <a:solidFill>
                  <a:schemeClr val="dk2"/>
                </a:solidFill>
                <a:latin typeface="Oswald"/>
                <a:ea typeface="Oswald"/>
                <a:cs typeface="Oswald"/>
                <a:sym typeface="Oswald"/>
              </a:rPr>
              <a:t> MASTERS DEGREE - PROCUREMENT AND    ACQUISITION MANAGEMENT</a:t>
            </a:r>
            <a:endParaRPr/>
          </a:p>
          <a:p>
            <a:pPr marL="0" marR="0" lvl="0" indent="0" algn="l" rtl="0">
              <a:lnSpc>
                <a:spcPct val="100000"/>
              </a:lnSpc>
              <a:spcBef>
                <a:spcPts val="0"/>
              </a:spcBef>
              <a:spcAft>
                <a:spcPts val="0"/>
              </a:spcAft>
              <a:buClr>
                <a:schemeClr val="dk2"/>
              </a:buClr>
              <a:buSzPts val="1100"/>
              <a:buFont typeface="Arial"/>
              <a:buNone/>
            </a:pPr>
            <a:endParaRPr sz="1000" b="1" i="1" u="none" strike="noStrike" cap="none">
              <a:solidFill>
                <a:schemeClr val="dk2"/>
              </a:solidFill>
              <a:latin typeface="Oswald"/>
              <a:ea typeface="Oswald"/>
              <a:cs typeface="Oswald"/>
              <a:sym typeface="Oswald"/>
            </a:endParaRPr>
          </a:p>
          <a:p>
            <a:pPr marL="0" marR="0" lvl="0" indent="0" algn="l" rtl="0">
              <a:lnSpc>
                <a:spcPct val="100000"/>
              </a:lnSpc>
              <a:spcBef>
                <a:spcPts val="0"/>
              </a:spcBef>
              <a:spcAft>
                <a:spcPts val="0"/>
              </a:spcAft>
              <a:buClr>
                <a:schemeClr val="dk2"/>
              </a:buClr>
              <a:buSzPts val="1100"/>
              <a:buFont typeface="Arial"/>
              <a:buNone/>
            </a:pPr>
            <a:r>
              <a:rPr lang="en-US" sz="1000" b="1" i="1" u="none" strike="noStrike" cap="none">
                <a:solidFill>
                  <a:schemeClr val="dk2"/>
                </a:solidFill>
                <a:latin typeface="Oswald"/>
                <a:ea typeface="Oswald"/>
                <a:cs typeface="Oswald"/>
                <a:sym typeface="Oswald"/>
              </a:rPr>
              <a:t>DEGREE – POLITICAL SCIENCE and GEOGRAPHY</a:t>
            </a:r>
            <a:endParaRPr sz="1000" b="1" i="1" u="none" strike="noStrike" cap="none">
              <a:solidFill>
                <a:schemeClr val="dk2"/>
              </a:solidFill>
              <a:latin typeface="Oswald"/>
              <a:ea typeface="Oswald"/>
              <a:cs typeface="Oswald"/>
              <a:sym typeface="Oswald"/>
            </a:endParaRPr>
          </a:p>
          <a:p>
            <a:pPr marL="0" marR="0" lvl="0" indent="0" algn="l" rtl="0">
              <a:lnSpc>
                <a:spcPct val="100000"/>
              </a:lnSpc>
              <a:spcBef>
                <a:spcPts val="0"/>
              </a:spcBef>
              <a:spcAft>
                <a:spcPts val="0"/>
              </a:spcAft>
              <a:buClr>
                <a:schemeClr val="dk2"/>
              </a:buClr>
              <a:buSzPts val="1100"/>
              <a:buFont typeface="Arial"/>
              <a:buNone/>
            </a:pPr>
            <a:endParaRPr sz="1000" b="1" i="1" u="none" strike="noStrike" cap="none">
              <a:solidFill>
                <a:schemeClr val="dk2"/>
              </a:solidFill>
              <a:latin typeface="Oswald"/>
              <a:ea typeface="Oswald"/>
              <a:cs typeface="Oswald"/>
              <a:sym typeface="Oswald"/>
            </a:endParaRPr>
          </a:p>
          <a:p>
            <a:pPr marL="0" marR="0" lvl="0" indent="0" algn="l" rtl="0">
              <a:lnSpc>
                <a:spcPct val="100000"/>
              </a:lnSpc>
              <a:spcBef>
                <a:spcPts val="0"/>
              </a:spcBef>
              <a:spcAft>
                <a:spcPts val="0"/>
              </a:spcAft>
              <a:buClr>
                <a:schemeClr val="dk2"/>
              </a:buClr>
              <a:buSzPts val="1100"/>
              <a:buFont typeface="Arial"/>
              <a:buNone/>
            </a:pPr>
            <a:endParaRPr sz="1000" b="0" i="0" u="none" strike="noStrike" cap="none">
              <a:solidFill>
                <a:srgbClr val="000000"/>
              </a:solidFill>
              <a:latin typeface="Playfair Display"/>
              <a:ea typeface="Playfair Display"/>
              <a:cs typeface="Playfair Display"/>
              <a:sym typeface="Playfair Display"/>
            </a:endParaRPr>
          </a:p>
        </p:txBody>
      </p:sp>
      <p:pic>
        <p:nvPicPr>
          <p:cNvPr id="64" name="Google Shape;64;p13"/>
          <p:cNvPicPr preferRelativeResize="0"/>
          <p:nvPr/>
        </p:nvPicPr>
        <p:blipFill rotWithShape="1">
          <a:blip r:embed="rId4">
            <a:alphaModFix/>
          </a:blip>
          <a:srcRect/>
          <a:stretch/>
        </p:blipFill>
        <p:spPr>
          <a:xfrm>
            <a:off x="1518845" y="471214"/>
            <a:ext cx="1597101" cy="21252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3">
            <a:alphaModFix/>
          </a:blip>
          <a:srcRect/>
          <a:stretch/>
        </p:blipFill>
        <p:spPr>
          <a:xfrm>
            <a:off x="103150" y="354625"/>
            <a:ext cx="5138550" cy="2161874"/>
          </a:xfrm>
          <a:prstGeom prst="rect">
            <a:avLst/>
          </a:prstGeom>
          <a:noFill/>
          <a:ln>
            <a:noFill/>
          </a:ln>
        </p:spPr>
      </p:pic>
      <p:pic>
        <p:nvPicPr>
          <p:cNvPr id="70" name="Google Shape;70;p14"/>
          <p:cNvPicPr preferRelativeResize="0"/>
          <p:nvPr/>
        </p:nvPicPr>
        <p:blipFill rotWithShape="1">
          <a:blip r:embed="rId4">
            <a:alphaModFix/>
          </a:blip>
          <a:srcRect/>
          <a:stretch/>
        </p:blipFill>
        <p:spPr>
          <a:xfrm>
            <a:off x="3577325" y="2571750"/>
            <a:ext cx="5396173" cy="2039376"/>
          </a:xfrm>
          <a:prstGeom prst="rect">
            <a:avLst/>
          </a:prstGeom>
          <a:noFill/>
          <a:ln>
            <a:noFill/>
          </a:ln>
        </p:spPr>
      </p:pic>
      <p:sp>
        <p:nvSpPr>
          <p:cNvPr id="71" name="Google Shape;71;p14"/>
          <p:cNvSpPr txBox="1"/>
          <p:nvPr/>
        </p:nvSpPr>
        <p:spPr>
          <a:xfrm>
            <a:off x="5389025" y="354625"/>
            <a:ext cx="3658200" cy="123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rgbClr val="000000"/>
                </a:solidFill>
                <a:latin typeface="Playfair Display"/>
                <a:ea typeface="Playfair Display"/>
                <a:cs typeface="Playfair Display"/>
                <a:sym typeface="Playfair Display"/>
              </a:rPr>
              <a:t>191 </a:t>
            </a:r>
            <a:r>
              <a:rPr lang="en-US" sz="1400" b="1" i="0" u="none" strike="noStrike" cap="none">
                <a:solidFill>
                  <a:srgbClr val="000000"/>
                </a:solidFill>
                <a:latin typeface="Playfair Display"/>
                <a:ea typeface="Playfair Display"/>
                <a:cs typeface="Playfair Display"/>
                <a:sym typeface="Playfair Display"/>
              </a:rPr>
              <a:t>COUNTRIES HAVE BEEN AFFECTED BY COVID..</a:t>
            </a:r>
            <a:endParaRPr sz="1400" b="1" i="0" u="none" strike="noStrike" cap="none">
              <a:solidFill>
                <a:srgbClr val="000000"/>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layfair Display"/>
              <a:ea typeface="Playfair Display"/>
              <a:cs typeface="Playfair Display"/>
              <a:sym typeface="Playfair Display"/>
            </a:endParaRPr>
          </a:p>
        </p:txBody>
      </p:sp>
      <p:sp>
        <p:nvSpPr>
          <p:cNvPr id="72" name="Google Shape;72;p14"/>
          <p:cNvSpPr txBox="1"/>
          <p:nvPr/>
        </p:nvSpPr>
        <p:spPr>
          <a:xfrm>
            <a:off x="196400" y="2688375"/>
            <a:ext cx="223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layfair Display"/>
              <a:ea typeface="Playfair Display"/>
              <a:cs typeface="Playfair Display"/>
              <a:sym typeface="Playfair Display"/>
            </a:endParaRPr>
          </a:p>
        </p:txBody>
      </p:sp>
      <p:sp>
        <p:nvSpPr>
          <p:cNvPr id="73" name="Google Shape;73;p14"/>
          <p:cNvSpPr txBox="1"/>
          <p:nvPr/>
        </p:nvSpPr>
        <p:spPr>
          <a:xfrm>
            <a:off x="196400" y="3283638"/>
            <a:ext cx="265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3">
            <a:alphaModFix/>
          </a:blip>
          <a:srcRect t="20432"/>
          <a:stretch/>
        </p:blipFill>
        <p:spPr>
          <a:xfrm>
            <a:off x="201800" y="2620900"/>
            <a:ext cx="7026798" cy="2338551"/>
          </a:xfrm>
          <a:prstGeom prst="rect">
            <a:avLst/>
          </a:prstGeom>
          <a:noFill/>
          <a:ln>
            <a:noFill/>
          </a:ln>
        </p:spPr>
      </p:pic>
      <p:pic>
        <p:nvPicPr>
          <p:cNvPr id="79" name="Google Shape;79;p15"/>
          <p:cNvPicPr preferRelativeResize="0"/>
          <p:nvPr/>
        </p:nvPicPr>
        <p:blipFill rotWithShape="1">
          <a:blip r:embed="rId4">
            <a:alphaModFix/>
          </a:blip>
          <a:srcRect/>
          <a:stretch/>
        </p:blipFill>
        <p:spPr>
          <a:xfrm>
            <a:off x="201800" y="114700"/>
            <a:ext cx="4370202" cy="2375526"/>
          </a:xfrm>
          <a:prstGeom prst="rect">
            <a:avLst/>
          </a:prstGeom>
          <a:noFill/>
          <a:ln>
            <a:noFill/>
          </a:ln>
        </p:spPr>
      </p:pic>
      <p:sp>
        <p:nvSpPr>
          <p:cNvPr id="80" name="Google Shape;80;p15"/>
          <p:cNvSpPr txBox="1"/>
          <p:nvPr/>
        </p:nvSpPr>
        <p:spPr>
          <a:xfrm>
            <a:off x="4666975" y="109500"/>
            <a:ext cx="41490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chemeClr val="dk2"/>
                </a:solidFill>
                <a:latin typeface="Oswald"/>
                <a:ea typeface="Oswald"/>
                <a:cs typeface="Oswald"/>
                <a:sym typeface="Oswald"/>
              </a:rPr>
              <a:t>THIS GRAPH SHOWS COVID-19 COUNTRY RELATED DEATHS PER 100K GROUPED BY CONFIRMED CASES (3,588,697).  </a:t>
            </a:r>
            <a:endParaRPr sz="1300" b="1">
              <a:solidFill>
                <a:schemeClr val="dk2"/>
              </a:solidFill>
              <a:latin typeface="Oswald"/>
              <a:ea typeface="Oswald"/>
              <a:cs typeface="Oswald"/>
              <a:sym typeface="Oswald"/>
            </a:endParaRPr>
          </a:p>
          <a:p>
            <a:pPr marL="0" lvl="0" indent="0" algn="l" rtl="0">
              <a:spcBef>
                <a:spcPts val="0"/>
              </a:spcBef>
              <a:spcAft>
                <a:spcPts val="0"/>
              </a:spcAft>
              <a:buNone/>
            </a:pPr>
            <a:endParaRPr sz="1300" b="1">
              <a:solidFill>
                <a:schemeClr val="dk2"/>
              </a:solidFill>
              <a:latin typeface="Oswald"/>
              <a:ea typeface="Oswald"/>
              <a:cs typeface="Oswald"/>
              <a:sym typeface="Oswald"/>
            </a:endParaRPr>
          </a:p>
          <a:p>
            <a:pPr marL="0" lvl="0" indent="0" algn="l" rtl="0">
              <a:spcBef>
                <a:spcPts val="0"/>
              </a:spcBef>
              <a:spcAft>
                <a:spcPts val="0"/>
              </a:spcAft>
              <a:buNone/>
            </a:pPr>
            <a:r>
              <a:rPr lang="en-US" sz="1300" b="1">
                <a:solidFill>
                  <a:schemeClr val="dk2"/>
                </a:solidFill>
                <a:latin typeface="Oswald"/>
                <a:ea typeface="Oswald"/>
                <a:cs typeface="Oswald"/>
                <a:sym typeface="Oswald"/>
              </a:rPr>
              <a:t>PERU HAVING A SMALLER POPULATION HOWEVER THEIR CONFIRMED CASES WERE MUCH HIGHER DEATHS PER 100K. </a:t>
            </a:r>
            <a:endParaRPr sz="1300" b="1">
              <a:solidFill>
                <a:schemeClr val="dk2"/>
              </a:solidFill>
              <a:latin typeface="Oswald"/>
              <a:ea typeface="Oswald"/>
              <a:cs typeface="Oswald"/>
              <a:sym typeface="Oswald"/>
            </a:endParaRPr>
          </a:p>
          <a:p>
            <a:pPr marL="0" lvl="0" indent="0" algn="l" rtl="0">
              <a:spcBef>
                <a:spcPts val="0"/>
              </a:spcBef>
              <a:spcAft>
                <a:spcPts val="0"/>
              </a:spcAft>
              <a:buNone/>
            </a:pPr>
            <a:endParaRPr sz="1300" b="1">
              <a:solidFill>
                <a:schemeClr val="dk2"/>
              </a:solidFill>
              <a:latin typeface="Oswald"/>
              <a:ea typeface="Oswald"/>
              <a:cs typeface="Oswald"/>
              <a:sym typeface="Oswald"/>
            </a:endParaRPr>
          </a:p>
          <a:p>
            <a:pPr marL="0" lvl="0" indent="0" algn="l" rtl="0">
              <a:spcBef>
                <a:spcPts val="0"/>
              </a:spcBef>
              <a:spcAft>
                <a:spcPts val="0"/>
              </a:spcAft>
              <a:buNone/>
            </a:pPr>
            <a:r>
              <a:rPr lang="en-US" sz="1300" b="1">
                <a:solidFill>
                  <a:schemeClr val="dk2"/>
                </a:solidFill>
                <a:latin typeface="Oswald"/>
                <a:ea typeface="Oswald"/>
                <a:cs typeface="Oswald"/>
                <a:sym typeface="Oswald"/>
              </a:rPr>
              <a:t>THESE COUNTRIES WERE IMPACTED THE HARDEST PERU, BULGARIA, HUNGARY HAVING THE MOST DEATHS PER 100K</a:t>
            </a:r>
            <a:endParaRPr sz="1300" b="1">
              <a:solidFill>
                <a:schemeClr val="dk2"/>
              </a:solidFill>
              <a:latin typeface="Oswald"/>
              <a:ea typeface="Oswald"/>
              <a:cs typeface="Oswald"/>
              <a:sym typeface="Oswald"/>
            </a:endParaRPr>
          </a:p>
          <a:p>
            <a:pPr marL="0" lvl="0" indent="0" algn="l" rtl="0">
              <a:spcBef>
                <a:spcPts val="0"/>
              </a:spcBef>
              <a:spcAft>
                <a:spcPts val="0"/>
              </a:spcAft>
              <a:buClr>
                <a:schemeClr val="dk2"/>
              </a:buClr>
              <a:buSzPts val="1100"/>
              <a:buFont typeface="Arial"/>
              <a:buNone/>
            </a:pPr>
            <a:r>
              <a:rPr lang="en-US" sz="1300" b="1">
                <a:solidFill>
                  <a:schemeClr val="dk2"/>
                </a:solidFill>
                <a:latin typeface="Oswald"/>
                <a:ea typeface="Oswald"/>
                <a:cs typeface="Oswald"/>
                <a:sym typeface="Oswald"/>
              </a:rPr>
              <a:t>SOME OF THE COUNTRIES DIDN’T HAVE THE INFRASTRUCTURE TO RECORD COVID 19 RELATED DEATHS</a:t>
            </a:r>
            <a:endParaRPr sz="1600" b="1">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0" y="76325"/>
            <a:ext cx="72264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                            </a:t>
            </a:r>
            <a:r>
              <a:rPr lang="en-US">
                <a:highlight>
                  <a:schemeClr val="accent4"/>
                </a:highlight>
              </a:rPr>
              <a:t> Confirmed Cases/</a:t>
            </a:r>
            <a:r>
              <a:rPr lang="en-US" sz="3022">
                <a:highlight>
                  <a:schemeClr val="accent4"/>
                </a:highlight>
              </a:rPr>
              <a:t>Deaths Per100K</a:t>
            </a:r>
            <a:r>
              <a:rPr lang="en-US" sz="1100">
                <a:latin typeface="Arial"/>
                <a:ea typeface="Arial"/>
                <a:cs typeface="Arial"/>
                <a:sym typeface="Arial"/>
              </a:rPr>
              <a:t> </a:t>
            </a:r>
            <a:endParaRPr>
              <a:highlight>
                <a:schemeClr val="accent4"/>
              </a:highlight>
            </a:endParaRPr>
          </a:p>
        </p:txBody>
      </p:sp>
      <p:pic>
        <p:nvPicPr>
          <p:cNvPr id="86" name="Google Shape;86;p16"/>
          <p:cNvPicPr preferRelativeResize="0"/>
          <p:nvPr/>
        </p:nvPicPr>
        <p:blipFill rotWithShape="1">
          <a:blip r:embed="rId3">
            <a:alphaModFix/>
          </a:blip>
          <a:srcRect l="6452" t="22426" r="8076"/>
          <a:stretch/>
        </p:blipFill>
        <p:spPr>
          <a:xfrm>
            <a:off x="1590875" y="3054000"/>
            <a:ext cx="5962226" cy="1932101"/>
          </a:xfrm>
          <a:prstGeom prst="rect">
            <a:avLst/>
          </a:prstGeom>
          <a:noFill/>
          <a:ln>
            <a:noFill/>
          </a:ln>
        </p:spPr>
      </p:pic>
      <p:pic>
        <p:nvPicPr>
          <p:cNvPr id="87" name="Google Shape;87;p16"/>
          <p:cNvPicPr preferRelativeResize="0"/>
          <p:nvPr/>
        </p:nvPicPr>
        <p:blipFill rotWithShape="1">
          <a:blip r:embed="rId4">
            <a:alphaModFix/>
          </a:blip>
          <a:srcRect l="6266" t="16036" r="8124"/>
          <a:stretch/>
        </p:blipFill>
        <p:spPr>
          <a:xfrm>
            <a:off x="1591050" y="817175"/>
            <a:ext cx="5961888" cy="19293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3">
            <a:alphaModFix/>
          </a:blip>
          <a:srcRect/>
          <a:stretch/>
        </p:blipFill>
        <p:spPr>
          <a:xfrm>
            <a:off x="3082025" y="455275"/>
            <a:ext cx="5894577" cy="4252624"/>
          </a:xfrm>
          <a:prstGeom prst="rect">
            <a:avLst/>
          </a:prstGeom>
          <a:noFill/>
          <a:ln>
            <a:noFill/>
          </a:ln>
        </p:spPr>
      </p:pic>
      <p:sp>
        <p:nvSpPr>
          <p:cNvPr id="93" name="Google Shape;93;p17"/>
          <p:cNvSpPr txBox="1"/>
          <p:nvPr/>
        </p:nvSpPr>
        <p:spPr>
          <a:xfrm>
            <a:off x="221475" y="1882650"/>
            <a:ext cx="27318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1300" b="1">
                <a:solidFill>
                  <a:schemeClr val="dk2"/>
                </a:solidFill>
                <a:latin typeface="Oswald"/>
                <a:ea typeface="Oswald"/>
                <a:cs typeface="Oswald"/>
                <a:sym typeface="Oswald"/>
              </a:rPr>
              <a:t>DURING THIS TIME FRAME OMICRON WAS ENTERING INTO PLAY AND WE WERE NOT IMMUNE TO THE NEW VARIANT. SO IT MAKES SENSES THAT THE NUMBERS WERE RISING. </a:t>
            </a:r>
            <a:endParaRPr sz="1300" b="1">
              <a:solidFill>
                <a:schemeClr val="dk2"/>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a:highlight>
                  <a:schemeClr val="accent4"/>
                </a:highlight>
              </a:rPr>
              <a:t>Patients Unvaccinated Hospitalized</a:t>
            </a:r>
            <a:r>
              <a:rPr lang="en-US"/>
              <a:t> </a:t>
            </a:r>
            <a:endParaRPr/>
          </a:p>
        </p:txBody>
      </p:sp>
      <p:pic>
        <p:nvPicPr>
          <p:cNvPr id="99" name="Google Shape;99;p18"/>
          <p:cNvPicPr preferRelativeResize="0"/>
          <p:nvPr/>
        </p:nvPicPr>
        <p:blipFill rotWithShape="1">
          <a:blip r:embed="rId3">
            <a:alphaModFix/>
          </a:blip>
          <a:srcRect/>
          <a:stretch/>
        </p:blipFill>
        <p:spPr>
          <a:xfrm>
            <a:off x="311700" y="1229348"/>
            <a:ext cx="8520600" cy="32374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a:t>Patients Vaccinated 2 Doses Hospitalized</a:t>
            </a:r>
            <a:r>
              <a:rPr lang="en-US">
                <a:highlight>
                  <a:schemeClr val="accent4"/>
                </a:highlight>
              </a:rPr>
              <a:t> </a:t>
            </a:r>
            <a:endParaRPr>
              <a:highlight>
                <a:schemeClr val="accent4"/>
              </a:highlight>
            </a:endParaRPr>
          </a:p>
        </p:txBody>
      </p:sp>
      <p:pic>
        <p:nvPicPr>
          <p:cNvPr id="105" name="Google Shape;105;p19"/>
          <p:cNvPicPr preferRelativeResize="0"/>
          <p:nvPr/>
        </p:nvPicPr>
        <p:blipFill rotWithShape="1">
          <a:blip r:embed="rId3">
            <a:alphaModFix/>
          </a:blip>
          <a:srcRect/>
          <a:stretch/>
        </p:blipFill>
        <p:spPr>
          <a:xfrm>
            <a:off x="0" y="1307154"/>
            <a:ext cx="9144000" cy="25291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20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a:highlight>
                  <a:schemeClr val="accent4"/>
                </a:highlight>
              </a:rPr>
              <a:t>Patients Vaccinated 3 or more Doses Hospitalized</a:t>
            </a:r>
            <a:r>
              <a:rPr lang="en-US"/>
              <a:t> </a:t>
            </a:r>
            <a:endParaRPr/>
          </a:p>
        </p:txBody>
      </p:sp>
      <p:pic>
        <p:nvPicPr>
          <p:cNvPr id="111" name="Google Shape;111;p20"/>
          <p:cNvPicPr preferRelativeResize="0"/>
          <p:nvPr/>
        </p:nvPicPr>
        <p:blipFill rotWithShape="1">
          <a:blip r:embed="rId3">
            <a:alphaModFix/>
          </a:blip>
          <a:srcRect l="2553" t="9436"/>
          <a:stretch/>
        </p:blipFill>
        <p:spPr>
          <a:xfrm>
            <a:off x="116900" y="1710400"/>
            <a:ext cx="8910202" cy="2252751"/>
          </a:xfrm>
          <a:prstGeom prst="rect">
            <a:avLst/>
          </a:prstGeom>
          <a:noFill/>
          <a:ln>
            <a:noFill/>
          </a:ln>
        </p:spPr>
      </p:pic>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1562</Words>
  <Application>Microsoft Macintosh PowerPoint</Application>
  <PresentationFormat>On-screen Show (16:9)</PresentationFormat>
  <Paragraphs>126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Montserrat</vt:lpstr>
      <vt:lpstr>Oswald</vt:lpstr>
      <vt:lpstr>Playfair Display</vt:lpstr>
      <vt:lpstr>Pop</vt:lpstr>
      <vt:lpstr>COVID 19</vt:lpstr>
      <vt:lpstr>PowerPoint Presentation</vt:lpstr>
      <vt:lpstr>PowerPoint Presentation</vt:lpstr>
      <vt:lpstr>PowerPoint Presentation</vt:lpstr>
      <vt:lpstr>                             Confirmed Cases/Deaths Per100K </vt:lpstr>
      <vt:lpstr>PowerPoint Presentation</vt:lpstr>
      <vt:lpstr>Patients Unvaccinated Hospitalized </vt:lpstr>
      <vt:lpstr>Patients Vaccinated 2 Doses Hospitalized </vt:lpstr>
      <vt:lpstr>Patients Vaccinated 3 or more Doses Hospitalized </vt:lpstr>
      <vt:lpstr>                                      Unvaccinated ICU</vt:lpstr>
      <vt:lpstr>Vaccinated 2 doses ICU/Vaccinated 3 or more doses ICU</vt:lpstr>
      <vt:lpstr>PowerPoint Presentation</vt:lpstr>
      <vt:lpstr>Not a high correlation between the doses and fatality rate per  100 people per Johns Hopkins Data  </vt:lpstr>
      <vt:lpstr>Which Disease is Most Related to COVID? </vt:lpstr>
      <vt:lpstr>Which is more effective Unvaccinated vs Vaccination?   </vt:lpstr>
      <vt:lpstr>Which countries were affected the most with COVID?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dc:title>
  <cp:lastModifiedBy>Seydou Dembele</cp:lastModifiedBy>
  <cp:revision>1</cp:revision>
  <dcterms:modified xsi:type="dcterms:W3CDTF">2022-07-09T00:45:26Z</dcterms:modified>
</cp:coreProperties>
</file>